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6459F-140A-4467-AB52-0B82B4C1677E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492A9-8189-46DD-B4BF-30B3BF392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492A9-8189-46DD-B4BF-30B3BF3920C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492A9-8189-46DD-B4BF-30B3BF3920C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492A9-8189-46DD-B4BF-30B3BF3920C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492A9-8189-46DD-B4BF-30B3BF3920C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492A9-8189-46DD-B4BF-30B3BF3920C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492A9-8189-46DD-B4BF-30B3BF3920C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492A9-8189-46DD-B4BF-30B3BF3920C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492A9-8189-46DD-B4BF-30B3BF3920C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492A9-8189-46DD-B4BF-30B3BF3920C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492A9-8189-46DD-B4BF-30B3BF3920C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492A9-8189-46DD-B4BF-30B3BF3920C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492A9-8189-46DD-B4BF-30B3BF3920C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492A9-8189-46DD-B4BF-30B3BF3920C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492A9-8189-46DD-B4BF-30B3BF3920C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BEFD-FAD3-4522-94E4-7AA8D780089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492A9-8189-46DD-B4BF-30B3BF3920C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BEFD-FAD3-4522-94E4-7AA8D780089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492A9-8189-46DD-B4BF-30B3BF3920C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492A9-8189-46DD-B4BF-30B3BF3920C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492A9-8189-46DD-B4BF-30B3BF3920C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492A9-8189-46DD-B4BF-30B3BF3920C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492A9-8189-46DD-B4BF-30B3BF3920C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492A9-8189-46DD-B4BF-30B3BF3920C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492A9-8189-46DD-B4BF-30B3BF3920C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16939-0C9E-4FAF-AB71-EB507D7835A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16939-0C9E-4FAF-AB71-EB507D7835A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16939-0C9E-4FAF-AB71-EB507D7835A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16939-0C9E-4FAF-AB71-EB507D7835A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492A9-8189-46DD-B4BF-30B3BF3920C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492A9-8189-46DD-B4BF-30B3BF3920C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8A0F-98AE-4ED8-92F8-FE2B5F209163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8933-730B-482D-9585-FDC244572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8A0F-98AE-4ED8-92F8-FE2B5F209163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8933-730B-482D-9585-FDC244572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8A0F-98AE-4ED8-92F8-FE2B5F209163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8933-730B-482D-9585-FDC244572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8A0F-98AE-4ED8-92F8-FE2B5F209163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8933-730B-482D-9585-FDC244572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8A0F-98AE-4ED8-92F8-FE2B5F209163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8933-730B-482D-9585-FDC244572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8A0F-98AE-4ED8-92F8-FE2B5F209163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8933-730B-482D-9585-FDC244572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8A0F-98AE-4ED8-92F8-FE2B5F209163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8933-730B-482D-9585-FDC244572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8A0F-98AE-4ED8-92F8-FE2B5F209163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8933-730B-482D-9585-FDC244572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8A0F-98AE-4ED8-92F8-FE2B5F209163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8933-730B-482D-9585-FDC244572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8A0F-98AE-4ED8-92F8-FE2B5F209163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8933-730B-482D-9585-FDC244572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8A0F-98AE-4ED8-92F8-FE2B5F209163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8933-730B-482D-9585-FDC244572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58A0F-98AE-4ED8-92F8-FE2B5F209163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E8933-730B-482D-9585-FDC244572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1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838200" y="838200"/>
            <a:ext cx="4079875" cy="1143000"/>
            <a:chOff x="2286000" y="1981199"/>
            <a:chExt cx="4895850" cy="1371600"/>
          </a:xfrm>
        </p:grpSpPr>
        <p:pic>
          <p:nvPicPr>
            <p:cNvPr id="1026" name="Picture 2" descr="C:\Users\melinda.cheel\Desktop\Hub 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1981199"/>
              <a:ext cx="1371600" cy="1371600"/>
            </a:xfrm>
            <a:prstGeom prst="rect">
              <a:avLst/>
            </a:prstGeom>
            <a:noFill/>
          </p:spPr>
        </p:pic>
        <p:pic>
          <p:nvPicPr>
            <p:cNvPr id="6" name="Picture 5" descr="rsf_social_finance_2L_rg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2088" y="2133600"/>
              <a:ext cx="3009762" cy="1146963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057400" y="2819400"/>
            <a:ext cx="51680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pc="-150" dirty="0" smtClean="0">
                <a:solidFill>
                  <a:schemeClr val="accent3">
                    <a:lumMod val="75000"/>
                  </a:schemeClr>
                </a:solidFill>
                <a:latin typeface="Gill Sans"/>
              </a:rPr>
              <a:t>PATH to FINANCING</a:t>
            </a:r>
            <a:endParaRPr lang="en-US" sz="4400" spc="-150" dirty="0">
              <a:solidFill>
                <a:schemeClr val="accent3">
                  <a:lumMod val="75000"/>
                </a:schemeClr>
              </a:solidFill>
              <a:latin typeface="Gill San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67810" y="4648201"/>
            <a:ext cx="6275990" cy="1252471"/>
            <a:chOff x="1267810" y="4648201"/>
            <a:chExt cx="6275990" cy="1252471"/>
          </a:xfrm>
        </p:grpSpPr>
        <p:pic>
          <p:nvPicPr>
            <p:cNvPr id="7" name="Picture 8" descr="Evergreen Logo (color, '04)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1267810" y="5130641"/>
              <a:ext cx="1721500" cy="770031"/>
            </a:xfrm>
            <a:prstGeom prst="rect">
              <a:avLst/>
            </a:prstGeom>
            <a:noFill/>
          </p:spPr>
        </p:pic>
        <p:pic>
          <p:nvPicPr>
            <p:cNvPr id="1028" name="Picture 4" descr="C:\Users\melinda.cheel\Desktop\Numi logo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60507" y="5105401"/>
              <a:ext cx="1660303" cy="736760"/>
            </a:xfrm>
            <a:prstGeom prst="rect">
              <a:avLst/>
            </a:prstGeom>
            <a:noFill/>
          </p:spPr>
        </p:pic>
        <p:pic>
          <p:nvPicPr>
            <p:cNvPr id="17" name="Picture 3" descr="W:\Photos &amp; Video\PROJECTS WE FUND\Borrowers\Guayaki\Guayaki-Logo_0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72810" y="4648201"/>
              <a:ext cx="1244442" cy="1244442"/>
            </a:xfrm>
            <a:prstGeom prst="rect">
              <a:avLst/>
            </a:prstGeom>
            <a:noFill/>
          </p:spPr>
        </p:pic>
        <p:pic>
          <p:nvPicPr>
            <p:cNvPr id="11" name="Picture 3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77000" y="4800600"/>
              <a:ext cx="1066800" cy="1066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Gill Sans"/>
              </a:rPr>
              <a:t>2</a:t>
            </a:r>
            <a:r>
              <a:rPr lang="en-US" sz="3200" baseline="30000" dirty="0" smtClean="0">
                <a:latin typeface="Gill Sans"/>
              </a:rPr>
              <a:t>nd</a:t>
            </a:r>
            <a:r>
              <a:rPr lang="en-US" sz="3200" dirty="0" smtClean="0">
                <a:latin typeface="Gill Sans"/>
              </a:rPr>
              <a:t> Expansion (2009)</a:t>
            </a:r>
          </a:p>
        </p:txBody>
      </p:sp>
      <p:pic>
        <p:nvPicPr>
          <p:cNvPr id="9219" name="Picture 4" descr="Evergreen Logo (color, '0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90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Picture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6263" y="1257300"/>
            <a:ext cx="5529262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After 2</a:t>
            </a:r>
            <a:r>
              <a:rPr lang="en-US" sz="3200" baseline="30000" smtClean="0"/>
              <a:t>nd</a:t>
            </a:r>
            <a:r>
              <a:rPr lang="en-US" sz="3200" smtClean="0"/>
              <a:t> Expansion</a:t>
            </a:r>
          </a:p>
        </p:txBody>
      </p:sp>
      <p:pic>
        <p:nvPicPr>
          <p:cNvPr id="10243" name="Picture 6" descr="Evergreen Logo (color, '0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90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5988" y="4138613"/>
            <a:ext cx="4005262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C:\Documents and Settings\Brian\Desktop\Evergreen Lodge\Evergreen Web Site\Photo Galleries\Evergreen Experience\patiodiningandplaz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963" y="4119563"/>
            <a:ext cx="4002087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C:\Users\Lee\Desktop\Photos\Pro Photos (2009)\Photos for Writers\Higher Res\Evergreen Lodge  - Plaza at Dus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900" y="1209675"/>
            <a:ext cx="39878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 descr="C:\Users\Lee\Desktop\Photos\Pro Photos (2009)\Photos for Writers\Higher Res\Family cabin 4E8U0620 cop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7575" y="1201738"/>
            <a:ext cx="398621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Gill Sans"/>
              </a:rPr>
              <a:t>Post Expansion Business Update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spcBef>
                <a:spcPct val="100000"/>
              </a:spcBef>
            </a:pPr>
            <a:r>
              <a:rPr lang="en-US" dirty="0" smtClean="0">
                <a:latin typeface="Gill Sans"/>
              </a:rPr>
              <a:t>A </a:t>
            </a:r>
            <a:r>
              <a:rPr lang="en-US" dirty="0" err="1" smtClean="0">
                <a:latin typeface="Gill Sans"/>
              </a:rPr>
              <a:t>Frommer’s</a:t>
            </a:r>
            <a:r>
              <a:rPr lang="en-US" dirty="0" smtClean="0">
                <a:latin typeface="Gill Sans"/>
              </a:rPr>
              <a:t> ‘Favorite.’  ‘Highly Recommended’ by </a:t>
            </a:r>
            <a:r>
              <a:rPr lang="en-US" dirty="0" err="1" smtClean="0">
                <a:latin typeface="Gill Sans"/>
              </a:rPr>
              <a:t>Fodors</a:t>
            </a:r>
            <a:r>
              <a:rPr lang="en-US" dirty="0" smtClean="0">
                <a:latin typeface="Gill Sans"/>
              </a:rPr>
              <a:t> </a:t>
            </a:r>
          </a:p>
          <a:p>
            <a:pPr eaLnBrk="1" hangingPunct="1">
              <a:spcBef>
                <a:spcPct val="100000"/>
              </a:spcBef>
            </a:pPr>
            <a:r>
              <a:rPr lang="en-US" dirty="0" smtClean="0">
                <a:latin typeface="Gill Sans"/>
              </a:rPr>
              <a:t>Sunset Magazine ‘Best of the West:  Hidden Gem’</a:t>
            </a:r>
          </a:p>
          <a:p>
            <a:pPr eaLnBrk="1" hangingPunct="1">
              <a:spcBef>
                <a:spcPct val="100000"/>
              </a:spcBef>
            </a:pPr>
            <a:r>
              <a:rPr lang="en-US" dirty="0" smtClean="0">
                <a:latin typeface="Gill Sans"/>
              </a:rPr>
              <a:t>Lodge Consistently Ahead of Planned Revenue &amp; Profitability</a:t>
            </a:r>
          </a:p>
          <a:p>
            <a:pPr eaLnBrk="1" hangingPunct="1">
              <a:spcBef>
                <a:spcPct val="100000"/>
              </a:spcBef>
            </a:pPr>
            <a:r>
              <a:rPr lang="en-US" dirty="0" smtClean="0">
                <a:latin typeface="Gill Sans"/>
              </a:rPr>
              <a:t>Consistent Growth Throughout Economic Downturn</a:t>
            </a:r>
          </a:p>
          <a:p>
            <a:pPr eaLnBrk="1" hangingPunct="1">
              <a:spcBef>
                <a:spcPct val="100000"/>
              </a:spcBef>
            </a:pPr>
            <a:r>
              <a:rPr lang="en-US" dirty="0" smtClean="0">
                <a:latin typeface="Gill Sans"/>
              </a:rPr>
              <a:t>Consistent, Growing Investor Distributions for Last 6 Years</a:t>
            </a:r>
          </a:p>
        </p:txBody>
      </p:sp>
      <p:pic>
        <p:nvPicPr>
          <p:cNvPr id="11268" name="Picture 4" descr="Evergreen Logo (color, '0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90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Ted Smok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684713"/>
            <a:ext cx="2725738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ted6"/>
          <p:cNvPicPr>
            <a:picLocks noChangeAspect="1" noChangeArrowheads="1"/>
          </p:cNvPicPr>
          <p:nvPr/>
        </p:nvPicPr>
        <p:blipFill>
          <a:blip r:embed="rId4" cstate="print"/>
          <a:srcRect t="15678" r="22536"/>
          <a:stretch>
            <a:fillRect/>
          </a:stretch>
        </p:blipFill>
        <p:spPr bwMode="auto">
          <a:xfrm>
            <a:off x="4800600" y="4645025"/>
            <a:ext cx="284321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Gill Sans"/>
              </a:rPr>
              <a:t>Post Expansion Youth Program Update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001000" cy="3405187"/>
          </a:xfrm>
        </p:spPr>
        <p:txBody>
          <a:bodyPr>
            <a:normAutofit fontScale="92500"/>
          </a:bodyPr>
          <a:lstStyle/>
          <a:p>
            <a:pPr eaLnBrk="1" hangingPunct="1">
              <a:spcBef>
                <a:spcPct val="100000"/>
              </a:spcBef>
            </a:pPr>
            <a:r>
              <a:rPr lang="en-US" sz="2600" dirty="0" smtClean="0">
                <a:latin typeface="Gill Sans"/>
              </a:rPr>
              <a:t>Over 125 Young Adults Served to Date</a:t>
            </a:r>
          </a:p>
          <a:p>
            <a:pPr eaLnBrk="1" hangingPunct="1">
              <a:spcBef>
                <a:spcPct val="100000"/>
              </a:spcBef>
            </a:pPr>
            <a:r>
              <a:rPr lang="en-US" sz="2600" dirty="0" smtClean="0">
                <a:latin typeface="Gill Sans"/>
              </a:rPr>
              <a:t>Program Growth from 4 to 20 Served Per Year</a:t>
            </a:r>
          </a:p>
          <a:p>
            <a:pPr eaLnBrk="1" hangingPunct="1">
              <a:spcBef>
                <a:spcPct val="100000"/>
              </a:spcBef>
            </a:pPr>
            <a:r>
              <a:rPr lang="en-US" sz="2600" dirty="0" smtClean="0">
                <a:latin typeface="Gill Sans"/>
              </a:rPr>
              <a:t>Program Fully Funded by Lodge, including Two Full Time Staff </a:t>
            </a:r>
          </a:p>
          <a:p>
            <a:pPr eaLnBrk="1" hangingPunct="1">
              <a:spcBef>
                <a:spcPct val="100000"/>
              </a:spcBef>
            </a:pPr>
            <a:r>
              <a:rPr lang="en-US" sz="2600" dirty="0" smtClean="0">
                <a:latin typeface="Gill Sans"/>
              </a:rPr>
              <a:t>Many Successful Educational and Career-Oriented Transitions into Adulthood 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2294" name="Picture 4" descr="Evergreen Logo (color, '04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228600"/>
            <a:ext cx="990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Gill Sans"/>
              </a:rPr>
              <a:t>Financing #1 – Acquisition (2001)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685800" y="2362200"/>
            <a:ext cx="3505200" cy="533400"/>
          </a:xfrm>
          <a:prstGeom prst="rect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solidFill>
                  <a:schemeClr val="bg1"/>
                </a:solidFill>
                <a:latin typeface="Gill Sans" pitchFamily="34" charset="0"/>
              </a:rPr>
              <a:t>$500K Equity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4953000" y="2895600"/>
            <a:ext cx="3505200" cy="304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0" dirty="0">
                <a:latin typeface="Gill Sans" pitchFamily="34" charset="0"/>
              </a:rPr>
              <a:t>$200K Non-Profit Partner </a:t>
            </a:r>
          </a:p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0" dirty="0">
                <a:latin typeface="Gill Sans" pitchFamily="34" charset="0"/>
              </a:rPr>
              <a:t>$650K SBA Loan</a:t>
            </a:r>
          </a:p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0" dirty="0">
                <a:latin typeface="Gill Sans" pitchFamily="34" charset="0"/>
              </a:rPr>
              <a:t>$100K County Loan Fund</a:t>
            </a:r>
          </a:p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0" dirty="0">
                <a:latin typeface="Gill Sans" pitchFamily="34" charset="0"/>
              </a:rPr>
              <a:t>$50K Calvert Loan</a:t>
            </a:r>
          </a:p>
          <a:p>
            <a:pPr marL="749300" lvl="1" indent="-292100">
              <a:spcBef>
                <a:spcPct val="20000"/>
              </a:spcBef>
              <a:buFontTx/>
              <a:buChar char="•"/>
            </a:pPr>
            <a:r>
              <a:rPr lang="en-US" sz="1600" b="0" dirty="0">
                <a:latin typeface="Gill Sans" pitchFamily="34" charset="0"/>
              </a:rPr>
              <a:t>Discretionary Fund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endParaRPr lang="en-US" sz="1600" b="0" dirty="0">
              <a:latin typeface="Gill Sans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</a:pPr>
            <a:endParaRPr lang="en-US" sz="1600" b="0" dirty="0">
              <a:latin typeface="Gill Sans" pitchFamily="34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4953000" y="2362200"/>
            <a:ext cx="3505200" cy="533400"/>
          </a:xfrm>
          <a:prstGeom prst="rect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solidFill>
                  <a:schemeClr val="bg1"/>
                </a:solidFill>
                <a:latin typeface="Gill Sans" pitchFamily="34" charset="0"/>
              </a:rPr>
              <a:t>$1M Debt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152400" y="1447800"/>
            <a:ext cx="883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atin typeface="Gill Sans"/>
              </a:rPr>
              <a:t>$1.5M Total</a:t>
            </a:r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685800" y="2895600"/>
            <a:ext cx="3505200" cy="304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45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0" dirty="0">
                <a:latin typeface="Gill Sans" pitchFamily="34" charset="0"/>
              </a:rPr>
              <a:t>$75K Owners</a:t>
            </a:r>
          </a:p>
          <a:p>
            <a:pPr marL="457200" indent="-457200">
              <a:spcBef>
                <a:spcPct val="45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0" dirty="0">
                <a:latin typeface="Gill Sans" pitchFamily="34" charset="0"/>
              </a:rPr>
              <a:t>$150K Foundation PRI</a:t>
            </a:r>
          </a:p>
          <a:p>
            <a:pPr marL="457200" indent="-457200">
              <a:spcBef>
                <a:spcPct val="45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0" dirty="0">
                <a:latin typeface="Gill Sans" pitchFamily="34" charset="0"/>
              </a:rPr>
              <a:t>$275K Six Individuals</a:t>
            </a:r>
          </a:p>
          <a:p>
            <a:pPr marL="747713" lvl="1" indent="-290513">
              <a:spcBef>
                <a:spcPct val="20000"/>
              </a:spcBef>
              <a:buFontTx/>
              <a:buChar char="•"/>
            </a:pPr>
            <a:r>
              <a:rPr lang="en-US" sz="1600" b="0" dirty="0">
                <a:latin typeface="Gill Sans" pitchFamily="34" charset="0"/>
              </a:rPr>
              <a:t>$10-100K</a:t>
            </a:r>
          </a:p>
          <a:p>
            <a:pPr marL="747713" lvl="1" indent="-290513">
              <a:spcBef>
                <a:spcPct val="20000"/>
              </a:spcBef>
              <a:buFontTx/>
              <a:buChar char="•"/>
            </a:pPr>
            <a:r>
              <a:rPr lang="en-US" sz="1600" b="0" dirty="0">
                <a:latin typeface="Gill Sans" pitchFamily="34" charset="0"/>
              </a:rPr>
              <a:t>Progressive minded</a:t>
            </a:r>
          </a:p>
          <a:p>
            <a:pPr marL="747713" lvl="1" indent="-290513">
              <a:spcBef>
                <a:spcPct val="20000"/>
              </a:spcBef>
              <a:buFontTx/>
              <a:buChar char="•"/>
            </a:pPr>
            <a:r>
              <a:rPr lang="en-US" sz="1600" b="0" dirty="0">
                <a:latin typeface="Gill Sans" pitchFamily="34" charset="0"/>
              </a:rPr>
              <a:t>Social enterprise or youth interest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</a:pPr>
            <a:endParaRPr lang="en-US" sz="1600" b="0" dirty="0">
              <a:latin typeface="Gill Sans" pitchFamily="34" charset="0"/>
            </a:endParaRP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457200" y="6230938"/>
            <a:ext cx="8229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Gill Sans"/>
              </a:rPr>
              <a:t>No success with Angels Networks, Progressive VC’s or Larger Foundation PRI’s</a:t>
            </a:r>
          </a:p>
          <a:p>
            <a:pPr>
              <a:spcBef>
                <a:spcPct val="50000"/>
              </a:spcBef>
              <a:defRPr/>
            </a:pPr>
            <a:endParaRPr lang="en-US" sz="1600" dirty="0"/>
          </a:p>
        </p:txBody>
      </p:sp>
      <p:pic>
        <p:nvPicPr>
          <p:cNvPr id="13321" name="Picture 11" descr="Evergreen Logo (color, '0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90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Gill Sans"/>
              </a:rPr>
              <a:t>Financing #2 – 1</a:t>
            </a:r>
            <a:r>
              <a:rPr lang="en-US" sz="3200" baseline="30000" dirty="0" smtClean="0">
                <a:latin typeface="Gill Sans"/>
              </a:rPr>
              <a:t>st</a:t>
            </a:r>
            <a:r>
              <a:rPr lang="en-US" sz="3200" dirty="0" smtClean="0">
                <a:latin typeface="Gill Sans"/>
              </a:rPr>
              <a:t> Expansion (2003)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85800" y="2514600"/>
            <a:ext cx="3505200" cy="533400"/>
          </a:xfrm>
          <a:prstGeom prst="rect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solidFill>
                  <a:schemeClr val="bg1"/>
                </a:solidFill>
                <a:latin typeface="Gill Sans" pitchFamily="34" charset="0"/>
              </a:rPr>
              <a:t>$2.5M Equity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953000" y="3048000"/>
            <a:ext cx="3505200" cy="2933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0" dirty="0">
                <a:latin typeface="Gill Sans" pitchFamily="34" charset="0"/>
              </a:rPr>
              <a:t>$4.3M Commercial Loan</a:t>
            </a:r>
          </a:p>
          <a:p>
            <a:pPr marL="749300" lvl="1" indent="-292100">
              <a:spcBef>
                <a:spcPct val="20000"/>
              </a:spcBef>
              <a:buFontTx/>
              <a:buChar char="•"/>
            </a:pPr>
            <a:r>
              <a:rPr lang="en-US" sz="1600" b="0" dirty="0">
                <a:latin typeface="Gill Sans" pitchFamily="34" charset="0"/>
              </a:rPr>
              <a:t>USDA B&amp;I Guarantee Program </a:t>
            </a:r>
          </a:p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0" dirty="0">
                <a:latin typeface="Gill Sans" pitchFamily="34" charset="0"/>
              </a:rPr>
              <a:t>$1.2M CDBG Funded County Loan </a:t>
            </a:r>
          </a:p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endParaRPr lang="en-US" b="0" dirty="0">
              <a:latin typeface="Gill Sans" pitchFamily="34" charset="0"/>
            </a:endParaRPr>
          </a:p>
          <a:p>
            <a:pPr marL="749300" lvl="1" indent="-292100">
              <a:spcBef>
                <a:spcPct val="20000"/>
              </a:spcBef>
              <a:buFontTx/>
              <a:buChar char="•"/>
            </a:pPr>
            <a:endParaRPr lang="en-US" sz="1600" b="0" dirty="0">
              <a:latin typeface="Gill Sans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</a:pPr>
            <a:endParaRPr lang="en-US" sz="1600" b="0" dirty="0">
              <a:latin typeface="Gill Sans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953000" y="2514600"/>
            <a:ext cx="3505200" cy="533400"/>
          </a:xfrm>
          <a:prstGeom prst="rect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solidFill>
                  <a:schemeClr val="bg1"/>
                </a:solidFill>
                <a:latin typeface="Gill Sans" pitchFamily="34" charset="0"/>
              </a:rPr>
              <a:t>$5.5M Debt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52400" y="1600200"/>
            <a:ext cx="883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atin typeface="Gill Sans"/>
              </a:rPr>
              <a:t>$8M Additional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85800" y="3048000"/>
            <a:ext cx="3505200" cy="2933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0" dirty="0">
                <a:latin typeface="Gill Sans" pitchFamily="34" charset="0"/>
              </a:rPr>
              <a:t>$300K Foundation PRI</a:t>
            </a:r>
          </a:p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0" dirty="0">
                <a:latin typeface="Gill Sans" pitchFamily="34" charset="0"/>
              </a:rPr>
              <a:t>$650K Institutional (PCV)</a:t>
            </a:r>
          </a:p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0" dirty="0">
                <a:latin typeface="Gill Sans" pitchFamily="34" charset="0"/>
              </a:rPr>
              <a:t>$1.3M Twenty Individuals</a:t>
            </a:r>
          </a:p>
          <a:p>
            <a:pPr marL="747713" lvl="1" indent="-290513">
              <a:spcBef>
                <a:spcPct val="20000"/>
              </a:spcBef>
              <a:buFontTx/>
              <a:buChar char="•"/>
            </a:pPr>
            <a:r>
              <a:rPr lang="en-US" sz="1600" b="0" dirty="0">
                <a:latin typeface="Gill Sans" pitchFamily="34" charset="0"/>
              </a:rPr>
              <a:t>$10-300K</a:t>
            </a:r>
          </a:p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0" dirty="0">
                <a:latin typeface="Gill Sans" pitchFamily="34" charset="0"/>
              </a:rPr>
              <a:t>$250K Contractors</a:t>
            </a:r>
          </a:p>
        </p:txBody>
      </p:sp>
      <p:pic>
        <p:nvPicPr>
          <p:cNvPr id="14344" name="Picture 9" descr="Evergreen Logo (color, '0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90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Gill Sans"/>
              </a:rPr>
              <a:t>Financing #3 – Cost Overrun (2004)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85800" y="2438400"/>
            <a:ext cx="3505200" cy="533400"/>
          </a:xfrm>
          <a:prstGeom prst="rect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solidFill>
                  <a:schemeClr val="bg1"/>
                </a:solidFill>
                <a:latin typeface="Gill Sans" pitchFamily="34" charset="0"/>
              </a:rPr>
              <a:t>$500K Equity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953000" y="2971800"/>
            <a:ext cx="35052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0" dirty="0">
                <a:latin typeface="Gill Sans" pitchFamily="34" charset="0"/>
              </a:rPr>
              <a:t>$100K CDBG Funded County Loan</a:t>
            </a:r>
          </a:p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0" dirty="0">
                <a:latin typeface="Gill Sans" pitchFamily="34" charset="0"/>
              </a:rPr>
              <a:t>$350K SBA Guaranteed Loan</a:t>
            </a:r>
          </a:p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0" dirty="0">
                <a:latin typeface="Gill Sans" pitchFamily="34" charset="0"/>
              </a:rPr>
              <a:t>$350K Calvert Loan 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953000" y="2438400"/>
            <a:ext cx="3505200" cy="533400"/>
          </a:xfrm>
          <a:prstGeom prst="rect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solidFill>
                  <a:schemeClr val="bg1"/>
                </a:solidFill>
                <a:latin typeface="Gill Sans" pitchFamily="34" charset="0"/>
              </a:rPr>
              <a:t>$800K Debt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52400" y="1600200"/>
            <a:ext cx="883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atin typeface="Gill Sans"/>
              </a:rPr>
              <a:t>$1.3M Additional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685800" y="2971800"/>
            <a:ext cx="35052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0" dirty="0">
                <a:latin typeface="Gill Sans" pitchFamily="34" charset="0"/>
              </a:rPr>
              <a:t>$100K  Owners</a:t>
            </a:r>
          </a:p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0" dirty="0">
                <a:latin typeface="Gill Sans" pitchFamily="34" charset="0"/>
              </a:rPr>
              <a:t>$400K  Existing Investors</a:t>
            </a:r>
          </a:p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endParaRPr lang="en-US" b="0" dirty="0">
              <a:latin typeface="Gill Sans" pitchFamily="34" charset="0"/>
            </a:endParaRPr>
          </a:p>
        </p:txBody>
      </p:sp>
      <p:pic>
        <p:nvPicPr>
          <p:cNvPr id="15368" name="Picture 8" descr="Evergreen Logo (color, '0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90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Gill Sans"/>
              </a:rPr>
              <a:t>Financing #4 – 2</a:t>
            </a:r>
            <a:r>
              <a:rPr lang="en-US" sz="3200" baseline="30000" dirty="0" smtClean="0">
                <a:latin typeface="Gill Sans"/>
              </a:rPr>
              <a:t>nd</a:t>
            </a:r>
            <a:r>
              <a:rPr lang="en-US" sz="3200" dirty="0" smtClean="0">
                <a:latin typeface="Gill Sans"/>
              </a:rPr>
              <a:t> Expansion (2008)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85800" y="2438400"/>
            <a:ext cx="3505200" cy="533400"/>
          </a:xfrm>
          <a:prstGeom prst="rect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solidFill>
                  <a:schemeClr val="bg1"/>
                </a:solidFill>
                <a:latin typeface="Gill Sans" pitchFamily="34" charset="0"/>
              </a:rPr>
              <a:t>No Equity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953000" y="2971800"/>
            <a:ext cx="3505200" cy="3162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0" dirty="0">
                <a:latin typeface="Gill Sans" pitchFamily="34" charset="0"/>
              </a:rPr>
              <a:t>$4.5M RSF Social Finance</a:t>
            </a:r>
          </a:p>
          <a:p>
            <a:pPr marL="749300" lvl="1" indent="-292100">
              <a:spcBef>
                <a:spcPct val="20000"/>
              </a:spcBef>
              <a:buFontTx/>
              <a:buChar char="•"/>
            </a:pPr>
            <a:r>
              <a:rPr lang="en-US" sz="1600" b="0" dirty="0">
                <a:latin typeface="Gill Sans" pitchFamily="34" charset="0"/>
              </a:rPr>
              <a:t>Supported by strong cash flows &amp; high debt service coverage</a:t>
            </a:r>
          </a:p>
          <a:p>
            <a:pPr marL="749300" lvl="1" indent="-292100">
              <a:spcBef>
                <a:spcPct val="20000"/>
              </a:spcBef>
              <a:buFontTx/>
              <a:buChar char="•"/>
            </a:pPr>
            <a:r>
              <a:rPr lang="en-US" sz="1600" b="0" dirty="0">
                <a:latin typeface="Gill Sans" pitchFamily="34" charset="0"/>
              </a:rPr>
              <a:t>Enabled further scaling of Youth Program 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endParaRPr lang="en-US" sz="1600" b="0" dirty="0">
              <a:latin typeface="Gill Sans" pitchFamily="34" charset="0"/>
            </a:endParaRPr>
          </a:p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endParaRPr lang="en-US" sz="1600" b="0" dirty="0">
              <a:latin typeface="Gill Sans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</a:pPr>
            <a:endParaRPr lang="en-US" sz="1600" b="0" dirty="0">
              <a:latin typeface="Gill Sans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953000" y="2438400"/>
            <a:ext cx="3505200" cy="533400"/>
          </a:xfrm>
          <a:prstGeom prst="rect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solidFill>
                  <a:schemeClr val="bg1"/>
                </a:solidFill>
                <a:latin typeface="Gill Sans" pitchFamily="34" charset="0"/>
              </a:rPr>
              <a:t>$4.5M Debt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52400" y="1600200"/>
            <a:ext cx="883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atin typeface="Gill Sans"/>
              </a:rPr>
              <a:t>$4.5M Additional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85800" y="2971800"/>
            <a:ext cx="3505200" cy="3162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40000"/>
              </a:spcBef>
              <a:spcAft>
                <a:spcPct val="15000"/>
              </a:spcAft>
            </a:pPr>
            <a:endParaRPr lang="en-US" b="0">
              <a:latin typeface="Gill Sans" pitchFamily="34" charset="0"/>
            </a:endParaRPr>
          </a:p>
        </p:txBody>
      </p:sp>
      <p:pic>
        <p:nvPicPr>
          <p:cNvPr id="16392" name="Picture 8" descr="Evergreen Logo (color, '0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90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Gill Sans"/>
              </a:rPr>
              <a:t>Total Financing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685800" y="2362200"/>
            <a:ext cx="3505200" cy="533400"/>
          </a:xfrm>
          <a:prstGeom prst="rect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solidFill>
                  <a:schemeClr val="bg1"/>
                </a:solidFill>
                <a:latin typeface="Gill Sans" pitchFamily="34" charset="0"/>
              </a:rPr>
              <a:t>$3.5M Equity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4953000" y="2895600"/>
            <a:ext cx="3505200" cy="304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0" dirty="0">
                <a:latin typeface="Gill Sans" pitchFamily="34" charset="0"/>
              </a:rPr>
              <a:t>$200K Non-Profit Partner </a:t>
            </a:r>
          </a:p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0" dirty="0">
                <a:latin typeface="Gill Sans" pitchFamily="34" charset="0"/>
              </a:rPr>
              <a:t>$1.0M SBA</a:t>
            </a:r>
          </a:p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0" dirty="0">
                <a:latin typeface="Gill Sans" pitchFamily="34" charset="0"/>
              </a:rPr>
              <a:t>$4.3M Commercial Loan</a:t>
            </a:r>
          </a:p>
          <a:p>
            <a:pPr marL="749300" lvl="1" indent="-292100">
              <a:spcBef>
                <a:spcPct val="20000"/>
              </a:spcBef>
              <a:buFontTx/>
              <a:buChar char="•"/>
            </a:pPr>
            <a:r>
              <a:rPr lang="en-US" sz="1600" b="0" dirty="0">
                <a:latin typeface="Gill Sans" pitchFamily="34" charset="0"/>
              </a:rPr>
              <a:t>USDA B&amp;I Guarantee Program </a:t>
            </a:r>
          </a:p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0" dirty="0">
                <a:latin typeface="Gill Sans" pitchFamily="34" charset="0"/>
              </a:rPr>
              <a:t>$1.4M  CDBG Funded Loan </a:t>
            </a:r>
          </a:p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0" dirty="0">
                <a:latin typeface="Gill Sans" pitchFamily="34" charset="0"/>
              </a:rPr>
              <a:t>$400K Calvert Loan</a:t>
            </a:r>
          </a:p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0" dirty="0">
                <a:latin typeface="Gill Sans" pitchFamily="34" charset="0"/>
              </a:rPr>
              <a:t>$4.5M RSF Social Finance</a:t>
            </a:r>
            <a:endParaRPr lang="en-US" sz="1600" b="0" dirty="0">
              <a:latin typeface="Gill Sans" pitchFamily="34" charset="0"/>
            </a:endParaRPr>
          </a:p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endParaRPr lang="en-US" b="0" dirty="0">
              <a:latin typeface="Gill Sans" pitchFamily="34" charset="0"/>
            </a:endParaRPr>
          </a:p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endParaRPr lang="en-US" sz="1600" b="0" dirty="0">
              <a:latin typeface="Gill Sans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</a:pPr>
            <a:endParaRPr lang="en-US" sz="1600" b="0" dirty="0">
              <a:latin typeface="Gill Sans" pitchFamily="34" charset="0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4953000" y="2362200"/>
            <a:ext cx="3505200" cy="533400"/>
          </a:xfrm>
          <a:prstGeom prst="rect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solidFill>
                  <a:schemeClr val="bg1"/>
                </a:solidFill>
                <a:latin typeface="Gill Sans" pitchFamily="34" charset="0"/>
              </a:rPr>
              <a:t>$11.8M Debt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152400" y="1447800"/>
            <a:ext cx="883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atin typeface="Gill Sans"/>
              </a:rPr>
              <a:t>$15.3M Total</a:t>
            </a:r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685800" y="2895600"/>
            <a:ext cx="3505200" cy="304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45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0" dirty="0">
                <a:latin typeface="Gill Sans" pitchFamily="34" charset="0"/>
              </a:rPr>
              <a:t>$175K Owners</a:t>
            </a:r>
          </a:p>
          <a:p>
            <a:pPr marL="457200" indent="-457200">
              <a:spcBef>
                <a:spcPct val="45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0" dirty="0">
                <a:latin typeface="Gill Sans" pitchFamily="34" charset="0"/>
              </a:rPr>
              <a:t>$750K Institutional (PCV)</a:t>
            </a:r>
          </a:p>
          <a:p>
            <a:pPr marL="457200" indent="-457200">
              <a:spcBef>
                <a:spcPct val="45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0" dirty="0">
                <a:latin typeface="Gill Sans" pitchFamily="34" charset="0"/>
              </a:rPr>
              <a:t>$525K Foundation PRI</a:t>
            </a:r>
          </a:p>
          <a:p>
            <a:pPr marL="457200" indent="-457200">
              <a:spcBef>
                <a:spcPct val="45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0" dirty="0">
                <a:latin typeface="Gill Sans" pitchFamily="34" charset="0"/>
              </a:rPr>
              <a:t>$1.8M 25 Individuals</a:t>
            </a:r>
            <a:endParaRPr lang="en-US" sz="1600" b="0" dirty="0">
              <a:latin typeface="Gill Sans" pitchFamily="34" charset="0"/>
            </a:endParaRPr>
          </a:p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b="0" dirty="0">
                <a:latin typeface="Gill Sans" pitchFamily="34" charset="0"/>
              </a:rPr>
              <a:t>$250K Contractors</a:t>
            </a:r>
          </a:p>
          <a:p>
            <a:pPr marL="457200" indent="-457200">
              <a:spcBef>
                <a:spcPct val="45000"/>
              </a:spcBef>
              <a:spcAft>
                <a:spcPct val="15000"/>
              </a:spcAft>
              <a:buFont typeface="Wingdings" pitchFamily="2" charset="2"/>
              <a:buChar char="Ø"/>
            </a:pPr>
            <a:endParaRPr lang="en-US" sz="800" b="0" dirty="0">
              <a:latin typeface="Gill Sans" pitchFamily="34" charset="0"/>
            </a:endParaRPr>
          </a:p>
        </p:txBody>
      </p:sp>
      <p:pic>
        <p:nvPicPr>
          <p:cNvPr id="17416" name="Picture 11" descr="Evergreen Logo (color, '0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90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Gill Sans"/>
              </a:rPr>
              <a:t>Refinancing (2011)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685800" y="2887663"/>
            <a:ext cx="3502025" cy="304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sz="1600" b="0" dirty="0">
                <a:latin typeface="Gill Sans" pitchFamily="34" charset="0"/>
              </a:rPr>
              <a:t>$10.5M Replace Existing Debt </a:t>
            </a:r>
          </a:p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sz="1600" b="0" dirty="0">
                <a:latin typeface="Gill Sans" pitchFamily="34" charset="0"/>
              </a:rPr>
              <a:t>$3.6M Return of Investor Capital </a:t>
            </a:r>
          </a:p>
          <a:p>
            <a:pPr marL="914400" lvl="1" indent="-457200">
              <a:spcBef>
                <a:spcPct val="40000"/>
              </a:spcBef>
              <a:spcAft>
                <a:spcPct val="15000"/>
              </a:spcAft>
              <a:buFont typeface="Arial" charset="0"/>
              <a:buChar char="•"/>
            </a:pPr>
            <a:r>
              <a:rPr lang="en-US" sz="1600" b="0" dirty="0">
                <a:latin typeface="Gill Sans" pitchFamily="34" charset="0"/>
              </a:rPr>
              <a:t>Retained ownership </a:t>
            </a:r>
          </a:p>
          <a:p>
            <a:pPr marL="914400" lvl="1" indent="-457200">
              <a:spcBef>
                <a:spcPct val="40000"/>
              </a:spcBef>
              <a:spcAft>
                <a:spcPct val="15000"/>
              </a:spcAft>
              <a:buFont typeface="Arial" charset="0"/>
              <a:buChar char="•"/>
            </a:pPr>
            <a:r>
              <a:rPr lang="en-US" sz="1600" b="0" dirty="0">
                <a:latin typeface="Gill Sans" pitchFamily="34" charset="0"/>
              </a:rPr>
              <a:t>No longer receive preferred dividend</a:t>
            </a:r>
          </a:p>
          <a:p>
            <a:pPr marL="914400" lvl="1" indent="-457200">
              <a:spcBef>
                <a:spcPct val="40000"/>
              </a:spcBef>
              <a:spcAft>
                <a:spcPct val="15000"/>
              </a:spcAft>
              <a:buFont typeface="Arial" charset="0"/>
              <a:buChar char="•"/>
            </a:pPr>
            <a:r>
              <a:rPr lang="en-US" sz="1600" b="0" dirty="0">
                <a:latin typeface="Gill Sans" pitchFamily="34" charset="0"/>
              </a:rPr>
              <a:t>Continued cash flow sharing</a:t>
            </a:r>
          </a:p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sz="1600" b="0" dirty="0">
                <a:latin typeface="Gill Sans" pitchFamily="34" charset="0"/>
              </a:rPr>
              <a:t>$1.2M Capital Improvements 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</a:pPr>
            <a:endParaRPr lang="en-US" sz="1600" b="0" dirty="0">
              <a:latin typeface="Gill Sans" pitchFamily="34" charset="0"/>
            </a:endParaRP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685800" y="2354263"/>
            <a:ext cx="3502025" cy="533400"/>
          </a:xfrm>
          <a:prstGeom prst="rect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solidFill>
                  <a:schemeClr val="bg1"/>
                </a:solidFill>
                <a:latin typeface="Gill Sans" pitchFamily="34" charset="0"/>
              </a:rPr>
              <a:t>Use of Funds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52400" y="1447800"/>
            <a:ext cx="883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atin typeface="Gill Sans"/>
              </a:rPr>
              <a:t>$15.3M Bank of America Loan</a:t>
            </a:r>
          </a:p>
        </p:txBody>
      </p:sp>
      <p:pic>
        <p:nvPicPr>
          <p:cNvPr id="18438" name="Picture 11" descr="Evergreen Logo (color, '0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90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457200" y="6230938"/>
            <a:ext cx="8229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Gill Sans"/>
              </a:rPr>
              <a:t>Tried to complete through RSF Social Finance but difficult scale/timing</a:t>
            </a:r>
          </a:p>
          <a:p>
            <a:pPr>
              <a:spcBef>
                <a:spcPct val="50000"/>
              </a:spcBef>
              <a:defRPr/>
            </a:pPr>
            <a:endParaRPr lang="en-US" sz="1600" dirty="0">
              <a:latin typeface="+mn-lt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4953000" y="2895600"/>
            <a:ext cx="3505200" cy="304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sz="1600" b="0" dirty="0">
                <a:latin typeface="Gill Sans" pitchFamily="34" charset="0"/>
              </a:rPr>
              <a:t>7 Year Loan </a:t>
            </a:r>
          </a:p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sz="1600" b="0" dirty="0">
                <a:latin typeface="Gill Sans" pitchFamily="34" charset="0"/>
              </a:rPr>
              <a:t>20 Year Amortization</a:t>
            </a:r>
          </a:p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r>
              <a:rPr lang="en-US" sz="1600" b="0" dirty="0">
                <a:latin typeface="Gill Sans" pitchFamily="34" charset="0"/>
              </a:rPr>
              <a:t>4.8% Fixed Rate (via Swap</a:t>
            </a:r>
            <a:r>
              <a:rPr lang="en-US" b="0" dirty="0">
                <a:latin typeface="Gill Sans" pitchFamily="34" charset="0"/>
              </a:rPr>
              <a:t>)</a:t>
            </a:r>
            <a:endParaRPr lang="en-US" sz="1600" b="0" dirty="0">
              <a:latin typeface="Gill Sans" pitchFamily="34" charset="0"/>
            </a:endParaRPr>
          </a:p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endParaRPr lang="en-US" b="0" dirty="0">
              <a:latin typeface="Gill Sans" pitchFamily="34" charset="0"/>
            </a:endParaRPr>
          </a:p>
          <a:p>
            <a:pPr marL="457200" indent="-457200">
              <a:spcBef>
                <a:spcPct val="40000"/>
              </a:spcBef>
              <a:spcAft>
                <a:spcPct val="15000"/>
              </a:spcAft>
              <a:buFont typeface="Wingdings" pitchFamily="2" charset="2"/>
              <a:buChar char="Ø"/>
            </a:pPr>
            <a:endParaRPr lang="en-US" sz="1600" b="0" dirty="0">
              <a:latin typeface="Gill Sans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</a:pPr>
            <a:endParaRPr lang="en-US" sz="1600" b="0" dirty="0">
              <a:latin typeface="Gill Sans" pitchFamily="34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4953000" y="2362200"/>
            <a:ext cx="3505200" cy="533400"/>
          </a:xfrm>
          <a:prstGeom prst="rect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solidFill>
                  <a:schemeClr val="bg1"/>
                </a:solidFill>
                <a:latin typeface="Gill Sans" pitchFamily="34" charset="0"/>
              </a:rPr>
              <a:t>Terms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elinda.cheel\Desktop\Numi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2086" y="2743200"/>
            <a:ext cx="4979829" cy="22098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057400" y="906959"/>
            <a:ext cx="51680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pc="-150" dirty="0" smtClean="0">
                <a:solidFill>
                  <a:schemeClr val="accent3">
                    <a:lumMod val="75000"/>
                  </a:schemeClr>
                </a:solidFill>
                <a:latin typeface="Gill Sans"/>
              </a:rPr>
              <a:t>PATH to FINANCING</a:t>
            </a:r>
            <a:endParaRPr lang="en-US" sz="4400" spc="-150" dirty="0">
              <a:solidFill>
                <a:schemeClr val="accent3">
                  <a:lumMod val="75000"/>
                </a:schemeClr>
              </a:solidFill>
              <a:latin typeface="Gill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Gill Sans" pitchFamily="34" charset="0"/>
              </a:rPr>
              <a:t>The Model Works</a:t>
            </a:r>
          </a:p>
        </p:txBody>
      </p:sp>
      <p:pic>
        <p:nvPicPr>
          <p:cNvPr id="19460" name="Picture 5" descr="Evergreen Logo (color, '0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90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2057400" y="1431925"/>
            <a:ext cx="487680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300" b="0" dirty="0">
                <a:latin typeface="Gill Sans"/>
              </a:rPr>
              <a:t>A combination of social and </a:t>
            </a:r>
          </a:p>
          <a:p>
            <a:pPr algn="ctr">
              <a:defRPr/>
            </a:pPr>
            <a:r>
              <a:rPr lang="en-US" sz="2300" b="0" dirty="0">
                <a:latin typeface="Gill Sans"/>
              </a:rPr>
              <a:t>mainstream capital has enabled </a:t>
            </a:r>
          </a:p>
          <a:p>
            <a:pPr algn="ctr">
              <a:defRPr/>
            </a:pPr>
            <a:r>
              <a:rPr lang="en-US" sz="2300" b="0" dirty="0">
                <a:latin typeface="Gill Sans"/>
              </a:rPr>
              <a:t>creation of a profitable </a:t>
            </a:r>
          </a:p>
          <a:p>
            <a:pPr algn="ctr">
              <a:defRPr/>
            </a:pPr>
            <a:r>
              <a:rPr lang="en-US" sz="2300" b="0" dirty="0">
                <a:latin typeface="Gill Sans"/>
              </a:rPr>
              <a:t>for-profit business with an </a:t>
            </a:r>
          </a:p>
          <a:p>
            <a:pPr algn="ctr">
              <a:defRPr/>
            </a:pPr>
            <a:r>
              <a:rPr lang="en-US" sz="2300" b="0" dirty="0">
                <a:latin typeface="Gill Sans"/>
              </a:rPr>
              <a:t>ongoing social service program </a:t>
            </a:r>
          </a:p>
          <a:p>
            <a:pPr algn="ctr">
              <a:defRPr/>
            </a:pPr>
            <a:r>
              <a:rPr lang="en-US" sz="2300" b="0" dirty="0">
                <a:latin typeface="Gill Sans"/>
              </a:rPr>
              <a:t>fully funded through one-time investment</a:t>
            </a:r>
          </a:p>
        </p:txBody>
      </p:sp>
      <p:pic>
        <p:nvPicPr>
          <p:cNvPr id="19462" name="Picture 10" descr="Group With Yosemite Falls in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5313" y="4411663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1" descr="recreation building - Mid R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373563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3" descr="Shawntay Smiling (cropped)"/>
          <p:cNvPicPr>
            <a:picLocks noChangeAspect="1" noChangeArrowheads="1"/>
          </p:cNvPicPr>
          <p:nvPr/>
        </p:nvPicPr>
        <p:blipFill>
          <a:blip r:embed="rId6" cstate="print"/>
          <a:srcRect l="9538" t="7405"/>
          <a:stretch>
            <a:fillRect/>
          </a:stretch>
        </p:blipFill>
        <p:spPr bwMode="auto">
          <a:xfrm>
            <a:off x="231775" y="1401763"/>
            <a:ext cx="1997075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4" descr="daniel retail"/>
          <p:cNvPicPr>
            <a:picLocks noChangeAspect="1" noChangeArrowheads="1"/>
          </p:cNvPicPr>
          <p:nvPr/>
        </p:nvPicPr>
        <p:blipFill>
          <a:blip r:embed="rId7" cstate="print"/>
          <a:srcRect l="11960" t="10886" r="17078" b="19209"/>
          <a:stretch>
            <a:fillRect/>
          </a:stretch>
        </p:blipFill>
        <p:spPr bwMode="auto">
          <a:xfrm>
            <a:off x="6877050" y="1403350"/>
            <a:ext cx="2001838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5" descr="burl sig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418013"/>
            <a:ext cx="2590800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ill Sans"/>
              </a:rPr>
              <a:t>Visit Yosemite!</a:t>
            </a:r>
          </a:p>
        </p:txBody>
      </p:sp>
      <p:pic>
        <p:nvPicPr>
          <p:cNvPr id="20483" name="Picture 5" descr="Yos Falls Across Mead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813" y="1508125"/>
            <a:ext cx="6503987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0" y="6172200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rgbClr val="FFFFFF"/>
                </a:solidFill>
                <a:latin typeface="Lucida Grande" charset="0"/>
                <a:sym typeface="Lucida Grande" charset="0"/>
              </a:rPr>
              <a:t>A GLOBAL COOPERATIVE</a:t>
            </a:r>
          </a:p>
        </p:txBody>
      </p:sp>
      <p:sp>
        <p:nvSpPr>
          <p:cNvPr id="14339" name="Rectangle 2"/>
          <p:cNvSpPr>
            <a:spLocks/>
          </p:cNvSpPr>
          <p:nvPr/>
        </p:nvSpPr>
        <p:spPr bwMode="auto">
          <a:xfrm>
            <a:off x="0" y="457200"/>
            <a:ext cx="9144000" cy="5486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4340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057400"/>
            <a:ext cx="2514600" cy="251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1295400"/>
            <a:ext cx="9144000" cy="4724400"/>
            <a:chOff x="0" y="0"/>
            <a:chExt cx="5760" cy="2976"/>
          </a:xfrm>
        </p:grpSpPr>
        <p:sp>
          <p:nvSpPr>
            <p:cNvPr id="15376" name="Rectangle 2"/>
            <p:cNvSpPr>
              <a:spLocks/>
            </p:cNvSpPr>
            <p:nvPr/>
          </p:nvSpPr>
          <p:spPr bwMode="auto">
            <a:xfrm>
              <a:off x="0" y="0"/>
              <a:ext cx="5760" cy="29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6C1003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77" name="Rectangle 3"/>
            <p:cNvSpPr>
              <a:spLocks/>
            </p:cNvSpPr>
            <p:nvPr/>
          </p:nvSpPr>
          <p:spPr bwMode="auto">
            <a:xfrm>
              <a:off x="0" y="0"/>
              <a:ext cx="5760" cy="29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15363" name="Rectangle 4"/>
          <p:cNvSpPr>
            <a:spLocks/>
          </p:cNvSpPr>
          <p:nvPr/>
        </p:nvSpPr>
        <p:spPr bwMode="auto">
          <a:xfrm>
            <a:off x="0" y="457200"/>
            <a:ext cx="914400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2350"/>
              </a:spcBef>
            </a:pPr>
            <a:r>
              <a:rPr lang="en-US" sz="3600">
                <a:solidFill>
                  <a:srgbClr val="FFFFFF"/>
                </a:solidFill>
                <a:latin typeface="Lucida Grande" charset="0"/>
                <a:sym typeface="Lucida Grande" charset="0"/>
              </a:rPr>
              <a:t>Ownership Structure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38200" y="2057400"/>
            <a:ext cx="1219200" cy="1219200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700" b="1" dirty="0">
                <a:solidFill>
                  <a:srgbClr val="FFFFFF"/>
                </a:solidFill>
              </a:rPr>
              <a:t>NICA</a:t>
            </a:r>
          </a:p>
          <a:p>
            <a:pPr algn="ctr">
              <a:defRPr/>
            </a:pPr>
            <a:r>
              <a:rPr lang="en-US" sz="1700" dirty="0">
                <a:solidFill>
                  <a:srgbClr val="FFFFFF"/>
                </a:solidFill>
              </a:rPr>
              <a:t>2,300</a:t>
            </a:r>
          </a:p>
          <a:p>
            <a:pPr algn="ctr">
              <a:defRPr/>
            </a:pPr>
            <a:r>
              <a:rPr lang="en-US" sz="1700" dirty="0">
                <a:solidFill>
                  <a:srgbClr val="FFFFFF"/>
                </a:solidFill>
              </a:rPr>
              <a:t>FAMILIES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438400" y="2057400"/>
            <a:ext cx="1219200" cy="1219200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 lang="en-US" sz="1700" b="1">
              <a:solidFill>
                <a:srgbClr val="FFFFFF"/>
              </a:solidFill>
            </a:endParaRPr>
          </a:p>
          <a:p>
            <a:pPr algn="ctr"/>
            <a:r>
              <a:rPr lang="en-US" sz="1700" b="1">
                <a:solidFill>
                  <a:srgbClr val="FFFFFF"/>
                </a:solidFill>
              </a:rPr>
              <a:t>PERU</a:t>
            </a:r>
          </a:p>
          <a:p>
            <a:pPr algn="ctr"/>
            <a:r>
              <a:rPr lang="en-US" sz="1700">
                <a:solidFill>
                  <a:srgbClr val="FFFFFF"/>
                </a:solidFill>
              </a:rPr>
              <a:t>7,500</a:t>
            </a:r>
          </a:p>
          <a:p>
            <a:pPr algn="ctr"/>
            <a:r>
              <a:rPr lang="en-US" sz="1700">
                <a:solidFill>
                  <a:srgbClr val="FFFFFF"/>
                </a:solidFill>
              </a:rPr>
              <a:t>FAMILIES</a:t>
            </a:r>
          </a:p>
          <a:p>
            <a:pPr algn="ctr"/>
            <a:endParaRPr lang="en-US" sz="17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86400" y="2057400"/>
            <a:ext cx="1219200" cy="1219200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700" b="1" dirty="0">
                <a:solidFill>
                  <a:srgbClr val="FFFFFF"/>
                </a:solidFill>
              </a:rPr>
              <a:t>GUATE</a:t>
            </a:r>
          </a:p>
          <a:p>
            <a:pPr algn="ctr">
              <a:defRPr/>
            </a:pPr>
            <a:r>
              <a:rPr lang="en-US" sz="1700" dirty="0">
                <a:solidFill>
                  <a:srgbClr val="FFFFFF"/>
                </a:solidFill>
              </a:rPr>
              <a:t>1,100</a:t>
            </a:r>
          </a:p>
          <a:p>
            <a:pPr algn="ctr">
              <a:defRPr/>
            </a:pPr>
            <a:r>
              <a:rPr lang="en-US" sz="1700" dirty="0">
                <a:solidFill>
                  <a:srgbClr val="FFFFFF"/>
                </a:solidFill>
              </a:rPr>
              <a:t>FAMILIES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010400" y="2057400"/>
            <a:ext cx="1219200" cy="1219200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700" b="1" dirty="0">
                <a:solidFill>
                  <a:srgbClr val="FFFFFF"/>
                </a:solidFill>
              </a:rPr>
              <a:t>MEXICO</a:t>
            </a:r>
          </a:p>
          <a:p>
            <a:pPr algn="ctr">
              <a:defRPr/>
            </a:pPr>
            <a:r>
              <a:rPr lang="en-US" sz="1700" dirty="0">
                <a:solidFill>
                  <a:srgbClr val="FFFFFF"/>
                </a:solidFill>
              </a:rPr>
              <a:t>1,950</a:t>
            </a:r>
          </a:p>
          <a:p>
            <a:pPr algn="ctr">
              <a:defRPr/>
            </a:pPr>
            <a:r>
              <a:rPr lang="en-US" sz="1700" dirty="0">
                <a:solidFill>
                  <a:srgbClr val="FFFFFF"/>
                </a:solidFill>
              </a:rPr>
              <a:t>FAMILIES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2057400"/>
            <a:ext cx="1219200" cy="1219200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700" b="1" dirty="0">
                <a:solidFill>
                  <a:srgbClr val="FFFFFF"/>
                </a:solidFill>
              </a:rPr>
              <a:t>ETHIOPIA</a:t>
            </a:r>
          </a:p>
          <a:p>
            <a:pPr algn="ctr">
              <a:defRPr/>
            </a:pPr>
            <a:r>
              <a:rPr lang="en-US" sz="1700" dirty="0">
                <a:solidFill>
                  <a:srgbClr val="FFFFFF"/>
                </a:solidFill>
              </a:rPr>
              <a:t>132,000</a:t>
            </a:r>
          </a:p>
          <a:p>
            <a:pPr algn="ctr">
              <a:defRPr/>
            </a:pPr>
            <a:r>
              <a:rPr lang="en-US" sz="1700" dirty="0">
                <a:solidFill>
                  <a:srgbClr val="FFFFFF"/>
                </a:solidFill>
              </a:rPr>
              <a:t>FAMILIES</a:t>
            </a:r>
          </a:p>
        </p:txBody>
      </p:sp>
      <p:cxnSp>
        <p:nvCxnSpPr>
          <p:cNvPr id="15369" name="Straight Connector 17"/>
          <p:cNvCxnSpPr>
            <a:cxnSpLocks noChangeShapeType="1"/>
            <a:stCxn id="9" idx="2"/>
          </p:cNvCxnSpPr>
          <p:nvPr/>
        </p:nvCxnSpPr>
        <p:spPr bwMode="auto">
          <a:xfrm rot="16200000" flipH="1">
            <a:off x="2362200" y="2362200"/>
            <a:ext cx="1295400" cy="3124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5370" name="Straight Connector 19"/>
          <p:cNvCxnSpPr>
            <a:cxnSpLocks noChangeShapeType="1"/>
            <a:stCxn id="10" idx="2"/>
          </p:cNvCxnSpPr>
          <p:nvPr/>
        </p:nvCxnSpPr>
        <p:spPr bwMode="auto">
          <a:xfrm rot="16200000" flipH="1">
            <a:off x="3162300" y="3162300"/>
            <a:ext cx="1295400" cy="152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5371" name="Straight Connector 21"/>
          <p:cNvCxnSpPr>
            <a:cxnSpLocks noChangeShapeType="1"/>
            <a:stCxn id="16" idx="2"/>
          </p:cNvCxnSpPr>
          <p:nvPr/>
        </p:nvCxnSpPr>
        <p:spPr bwMode="auto">
          <a:xfrm rot="5400000">
            <a:off x="3924301" y="3924300"/>
            <a:ext cx="129540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5372" name="Straight Connector 23"/>
          <p:cNvCxnSpPr>
            <a:cxnSpLocks noChangeShapeType="1"/>
            <a:stCxn id="12" idx="2"/>
          </p:cNvCxnSpPr>
          <p:nvPr/>
        </p:nvCxnSpPr>
        <p:spPr bwMode="auto">
          <a:xfrm rot="5400000">
            <a:off x="4686300" y="3162300"/>
            <a:ext cx="1295400" cy="152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5373" name="Straight Connector 25"/>
          <p:cNvCxnSpPr>
            <a:cxnSpLocks noChangeShapeType="1"/>
            <a:stCxn id="13" idx="2"/>
          </p:cNvCxnSpPr>
          <p:nvPr/>
        </p:nvCxnSpPr>
        <p:spPr bwMode="auto">
          <a:xfrm rot="5400000">
            <a:off x="5448300" y="2400300"/>
            <a:ext cx="1295400" cy="3048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sp>
        <p:nvSpPr>
          <p:cNvPr id="15374" name="Rectangle 26"/>
          <p:cNvSpPr>
            <a:spLocks noChangeArrowheads="1"/>
          </p:cNvSpPr>
          <p:nvPr/>
        </p:nvSpPr>
        <p:spPr bwMode="auto">
          <a:xfrm>
            <a:off x="3810000" y="3886200"/>
            <a:ext cx="1524000" cy="1066800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PACHA</a:t>
            </a:r>
          </a:p>
          <a:p>
            <a:pPr algn="ctr"/>
            <a:r>
              <a:rPr lang="en-US" b="1">
                <a:solidFill>
                  <a:srgbClr val="FFFFFF"/>
                </a:solidFill>
              </a:rPr>
              <a:t>CO-OP</a:t>
            </a:r>
          </a:p>
        </p:txBody>
      </p:sp>
      <p:sp>
        <p:nvSpPr>
          <p:cNvPr id="15375" name="Rectangle 28"/>
          <p:cNvSpPr>
            <a:spLocks noChangeArrowheads="1"/>
          </p:cNvSpPr>
          <p:nvPr/>
        </p:nvSpPr>
        <p:spPr bwMode="auto">
          <a:xfrm>
            <a:off x="0" y="622935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algn="ctr">
              <a:spcBef>
                <a:spcPts val="1050"/>
              </a:spcBef>
            </a:pPr>
            <a:r>
              <a:rPr lang="en-US" sz="2000">
                <a:solidFill>
                  <a:srgbClr val="FFFFFF"/>
                </a:solidFill>
                <a:latin typeface="Lucida Grande" charset="0"/>
                <a:sym typeface="Lucida Grande" charset="0"/>
              </a:rPr>
              <a:t>100% FARMER-OWNED &amp; FARMER-GOVERNED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1371600"/>
            <a:ext cx="9144000" cy="4724400"/>
            <a:chOff x="0" y="0"/>
            <a:chExt cx="5760" cy="2976"/>
          </a:xfrm>
        </p:grpSpPr>
        <p:sp>
          <p:nvSpPr>
            <p:cNvPr id="16391" name="Rectangle 2"/>
            <p:cNvSpPr>
              <a:spLocks/>
            </p:cNvSpPr>
            <p:nvPr/>
          </p:nvSpPr>
          <p:spPr bwMode="auto">
            <a:xfrm>
              <a:off x="0" y="0"/>
              <a:ext cx="5760" cy="29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6C1003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2" name="Rectangle 3"/>
            <p:cNvSpPr>
              <a:spLocks/>
            </p:cNvSpPr>
            <p:nvPr/>
          </p:nvSpPr>
          <p:spPr bwMode="auto">
            <a:xfrm>
              <a:off x="2844" y="1348"/>
              <a:ext cx="72" cy="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16387" name="Rectangle 4"/>
          <p:cNvSpPr>
            <a:spLocks/>
          </p:cNvSpPr>
          <p:nvPr/>
        </p:nvSpPr>
        <p:spPr bwMode="auto">
          <a:xfrm>
            <a:off x="-38100" y="415925"/>
            <a:ext cx="914400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2350"/>
              </a:spcBef>
            </a:pPr>
            <a:r>
              <a:rPr lang="en-US" sz="3600">
                <a:solidFill>
                  <a:srgbClr val="FFFFFF"/>
                </a:solidFill>
                <a:latin typeface="Lucida Grande" charset="0"/>
                <a:sym typeface="Lucida Grande" charset="0"/>
              </a:rPr>
              <a:t>Cooperative Model</a:t>
            </a:r>
          </a:p>
        </p:txBody>
      </p:sp>
      <p:sp>
        <p:nvSpPr>
          <p:cNvPr id="16388" name="Rectangle 5"/>
          <p:cNvSpPr>
            <a:spLocks/>
          </p:cNvSpPr>
          <p:nvPr/>
        </p:nvSpPr>
        <p:spPr bwMode="auto">
          <a:xfrm>
            <a:off x="977900" y="1754188"/>
            <a:ext cx="7099300" cy="38608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1100"/>
              </a:spcBef>
            </a:pPr>
            <a:r>
              <a:rPr lang="en-US" sz="2100" b="1">
                <a:solidFill>
                  <a:schemeClr val="tx1"/>
                </a:solidFill>
                <a:cs typeface="Arial" charset="0"/>
              </a:rPr>
              <a:t>Farmer-Owned Cooperatives in the U.S.A.</a:t>
            </a:r>
          </a:p>
          <a:p>
            <a:pPr algn="ctr">
              <a:spcBef>
                <a:spcPts val="1100"/>
              </a:spcBef>
            </a:pPr>
            <a:r>
              <a:rPr lang="en-US" sz="2100">
                <a:solidFill>
                  <a:schemeClr val="tx1"/>
                </a:solidFill>
                <a:cs typeface="Arial" charset="0"/>
              </a:rPr>
              <a:t>Organic Valley</a:t>
            </a:r>
          </a:p>
          <a:p>
            <a:pPr algn="ctr">
              <a:spcBef>
                <a:spcPts val="1100"/>
              </a:spcBef>
            </a:pPr>
            <a:r>
              <a:rPr lang="en-US" sz="2100">
                <a:solidFill>
                  <a:schemeClr val="tx1"/>
                </a:solidFill>
                <a:cs typeface="Arial" charset="0"/>
              </a:rPr>
              <a:t>Ocean Spray</a:t>
            </a:r>
          </a:p>
          <a:p>
            <a:pPr algn="ctr">
              <a:spcBef>
                <a:spcPts val="1100"/>
              </a:spcBef>
            </a:pPr>
            <a:r>
              <a:rPr lang="en-US" sz="2100">
                <a:solidFill>
                  <a:schemeClr val="tx1"/>
                </a:solidFill>
                <a:cs typeface="Arial" charset="0"/>
              </a:rPr>
              <a:t>Cabot Creamery</a:t>
            </a:r>
          </a:p>
          <a:p>
            <a:pPr algn="ctr">
              <a:spcBef>
                <a:spcPts val="1100"/>
              </a:spcBef>
            </a:pPr>
            <a:r>
              <a:rPr lang="en-US" sz="2100">
                <a:solidFill>
                  <a:schemeClr val="tx1"/>
                </a:solidFill>
                <a:cs typeface="Arial" charset="0"/>
              </a:rPr>
              <a:t>Sunkist</a:t>
            </a:r>
          </a:p>
          <a:p>
            <a:pPr algn="ctr">
              <a:spcBef>
                <a:spcPts val="1100"/>
              </a:spcBef>
            </a:pPr>
            <a:r>
              <a:rPr lang="en-US" sz="2100">
                <a:solidFill>
                  <a:schemeClr val="tx1"/>
                </a:solidFill>
                <a:cs typeface="Arial" charset="0"/>
              </a:rPr>
              <a:t>Tillamook</a:t>
            </a:r>
          </a:p>
          <a:p>
            <a:pPr algn="ctr">
              <a:spcBef>
                <a:spcPts val="1100"/>
              </a:spcBef>
            </a:pPr>
            <a:r>
              <a:rPr lang="en-US" sz="2100">
                <a:solidFill>
                  <a:schemeClr val="tx1"/>
                </a:solidFill>
                <a:cs typeface="Arial" charset="0"/>
              </a:rPr>
              <a:t>Blue Diamond</a:t>
            </a:r>
          </a:p>
          <a:p>
            <a:pPr algn="ctr">
              <a:spcBef>
                <a:spcPts val="1100"/>
              </a:spcBef>
            </a:pPr>
            <a:r>
              <a:rPr lang="en-US" sz="2100">
                <a:solidFill>
                  <a:schemeClr val="tx1"/>
                </a:solidFill>
                <a:cs typeface="Arial" charset="0"/>
              </a:rPr>
              <a:t>Florida’s Natural</a:t>
            </a:r>
          </a:p>
          <a:p>
            <a:pPr algn="ctr">
              <a:spcBef>
                <a:spcPts val="1100"/>
              </a:spcBef>
            </a:pPr>
            <a:r>
              <a:rPr lang="en-US" sz="2100">
                <a:solidFill>
                  <a:schemeClr val="tx1"/>
                </a:solidFill>
                <a:cs typeface="Arial" charset="0"/>
              </a:rPr>
              <a:t>… to name a few. </a:t>
            </a:r>
          </a:p>
          <a:p>
            <a:pPr algn="ctr">
              <a:spcBef>
                <a:spcPts val="1100"/>
              </a:spcBef>
            </a:pPr>
            <a:endParaRPr lang="en-US" sz="2100">
              <a:solidFill>
                <a:schemeClr val="tx1"/>
              </a:solidFill>
              <a:cs typeface="Arial" charset="0"/>
            </a:endParaRPr>
          </a:p>
          <a:p>
            <a:pPr algn="ctr">
              <a:spcBef>
                <a:spcPts val="1100"/>
              </a:spcBef>
            </a:pPr>
            <a:endParaRPr lang="en-US" sz="2100">
              <a:solidFill>
                <a:schemeClr val="tx1"/>
              </a:solidFill>
              <a:cs typeface="Arial" charset="0"/>
            </a:endParaRPr>
          </a:p>
          <a:p>
            <a:pPr algn="ctr">
              <a:spcBef>
                <a:spcPts val="1100"/>
              </a:spcBef>
            </a:pPr>
            <a:endParaRPr lang="en-US" sz="21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389" name="Rectangle 6"/>
          <p:cNvSpPr>
            <a:spLocks/>
          </p:cNvSpPr>
          <p:nvPr/>
        </p:nvSpPr>
        <p:spPr bwMode="auto">
          <a:xfrm>
            <a:off x="0" y="6324600"/>
            <a:ext cx="91440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050"/>
              </a:spcBef>
            </a:pPr>
            <a:endParaRPr lang="en-US" sz="1700">
              <a:solidFill>
                <a:srgbClr val="FFFFFF"/>
              </a:solidFill>
              <a:latin typeface="Lucida Grande" charset="0"/>
              <a:sym typeface="Lucida Grande" charset="0"/>
            </a:endParaRP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0" y="62484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algn="ctr">
              <a:spcBef>
                <a:spcPts val="1050"/>
              </a:spcBef>
            </a:pPr>
            <a:r>
              <a:rPr lang="en-US" sz="2000">
                <a:solidFill>
                  <a:srgbClr val="FFFFFF"/>
                </a:solidFill>
                <a:latin typeface="Lucida Grande" charset="0"/>
                <a:sym typeface="Lucida Grande" charset="0"/>
              </a:rPr>
              <a:t>A Successful Business Model 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1371600"/>
            <a:ext cx="9144000" cy="4724400"/>
            <a:chOff x="0" y="0"/>
            <a:chExt cx="5760" cy="2976"/>
          </a:xfrm>
        </p:grpSpPr>
        <p:sp>
          <p:nvSpPr>
            <p:cNvPr id="17415" name="Rectangle 2"/>
            <p:cNvSpPr>
              <a:spLocks/>
            </p:cNvSpPr>
            <p:nvPr/>
          </p:nvSpPr>
          <p:spPr bwMode="auto">
            <a:xfrm>
              <a:off x="0" y="0"/>
              <a:ext cx="5760" cy="29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6C1003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6" name="Rectangle 3"/>
            <p:cNvSpPr>
              <a:spLocks/>
            </p:cNvSpPr>
            <p:nvPr/>
          </p:nvSpPr>
          <p:spPr bwMode="auto">
            <a:xfrm>
              <a:off x="0" y="0"/>
              <a:ext cx="5760" cy="29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17411" name="Rectangle 4"/>
          <p:cNvSpPr>
            <a:spLocks/>
          </p:cNvSpPr>
          <p:nvPr/>
        </p:nvSpPr>
        <p:spPr bwMode="auto">
          <a:xfrm>
            <a:off x="-38100" y="533400"/>
            <a:ext cx="914400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2350"/>
              </a:spcBef>
            </a:pPr>
            <a:r>
              <a:rPr lang="en-US" sz="3600">
                <a:solidFill>
                  <a:srgbClr val="FFFFFF"/>
                </a:solidFill>
                <a:latin typeface="Lucida Grande" charset="0"/>
                <a:sym typeface="Lucida Grande" charset="0"/>
              </a:rPr>
              <a:t>Pachamama Coffee</a:t>
            </a:r>
          </a:p>
        </p:txBody>
      </p:sp>
      <p:sp>
        <p:nvSpPr>
          <p:cNvPr id="17412" name="Rectangle 5"/>
          <p:cNvSpPr>
            <a:spLocks/>
          </p:cNvSpPr>
          <p:nvPr/>
        </p:nvSpPr>
        <p:spPr bwMode="auto">
          <a:xfrm>
            <a:off x="990600" y="2514600"/>
            <a:ext cx="7099300" cy="2843213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1100"/>
              </a:spcBef>
            </a:pPr>
            <a:r>
              <a:rPr lang="en-US" sz="3200" b="1"/>
              <a:t>Mission</a:t>
            </a:r>
          </a:p>
          <a:p>
            <a:pPr>
              <a:spcBef>
                <a:spcPts val="1100"/>
              </a:spcBef>
            </a:pPr>
            <a:r>
              <a:rPr lang="en-US"/>
              <a:t>To provide customers with premium coffee in the most direct way possible and, in doing so, improve the lives of small-scale farmers and their families.</a:t>
            </a:r>
            <a:endParaRPr lang="en-US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7413" name="Rectangle 6"/>
          <p:cNvSpPr>
            <a:spLocks/>
          </p:cNvSpPr>
          <p:nvPr/>
        </p:nvSpPr>
        <p:spPr bwMode="auto">
          <a:xfrm>
            <a:off x="0" y="6400800"/>
            <a:ext cx="91440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050"/>
              </a:spcBef>
            </a:pPr>
            <a:endParaRPr lang="en-US" sz="1800">
              <a:solidFill>
                <a:srgbClr val="FFFFFF"/>
              </a:solidFill>
              <a:latin typeface="Lucida Grande" charset="0"/>
              <a:sym typeface="Lucida Grande" charset="0"/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62484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algn="ctr">
              <a:spcBef>
                <a:spcPts val="1050"/>
              </a:spcBef>
            </a:pPr>
            <a:r>
              <a:rPr lang="en-US" sz="1800">
                <a:solidFill>
                  <a:srgbClr val="FFFFFF"/>
                </a:solidFill>
                <a:latin typeface="Lucida Grande" charset="0"/>
                <a:sym typeface="Lucida Grande" charset="0"/>
              </a:rPr>
              <a:t>If you want support farmers, buy directly from farmers. 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1371600"/>
            <a:ext cx="9144000" cy="4724400"/>
            <a:chOff x="0" y="0"/>
            <a:chExt cx="5760" cy="2976"/>
          </a:xfrm>
        </p:grpSpPr>
        <p:sp>
          <p:nvSpPr>
            <p:cNvPr id="18443" name="Rectangle 2"/>
            <p:cNvSpPr>
              <a:spLocks/>
            </p:cNvSpPr>
            <p:nvPr/>
          </p:nvSpPr>
          <p:spPr bwMode="auto">
            <a:xfrm>
              <a:off x="0" y="0"/>
              <a:ext cx="5760" cy="29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6C1003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44" name="Rectangle 3"/>
            <p:cNvSpPr>
              <a:spLocks/>
            </p:cNvSpPr>
            <p:nvPr/>
          </p:nvSpPr>
          <p:spPr bwMode="auto">
            <a:xfrm>
              <a:off x="0" y="0"/>
              <a:ext cx="5760" cy="29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18435" name="Rectangle 4"/>
          <p:cNvSpPr>
            <a:spLocks/>
          </p:cNvSpPr>
          <p:nvPr/>
        </p:nvSpPr>
        <p:spPr bwMode="auto">
          <a:xfrm>
            <a:off x="0" y="363538"/>
            <a:ext cx="9144000" cy="703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2350"/>
              </a:spcBef>
            </a:pPr>
            <a:r>
              <a:rPr lang="en-US" sz="4000">
                <a:solidFill>
                  <a:srgbClr val="FFFFFF"/>
                </a:solidFill>
                <a:latin typeface="Lucida Grande" charset="0"/>
                <a:sym typeface="Lucida Grande" charset="0"/>
              </a:rPr>
              <a:t>A Virtuous Circle</a:t>
            </a:r>
          </a:p>
        </p:txBody>
      </p:sp>
      <p:pic>
        <p:nvPicPr>
          <p:cNvPr id="18436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971800"/>
            <a:ext cx="16002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437" name="Oval 6"/>
          <p:cNvSpPr>
            <a:spLocks/>
          </p:cNvSpPr>
          <p:nvPr/>
        </p:nvSpPr>
        <p:spPr bwMode="auto">
          <a:xfrm>
            <a:off x="2667000" y="1981200"/>
            <a:ext cx="3657600" cy="3657600"/>
          </a:xfrm>
          <a:prstGeom prst="ellipse">
            <a:avLst/>
          </a:prstGeom>
          <a:solidFill>
            <a:srgbClr val="FF8000">
              <a:alpha val="0"/>
            </a:srgbClr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8" name="Rectangle 7"/>
          <p:cNvSpPr>
            <a:spLocks/>
          </p:cNvSpPr>
          <p:nvPr/>
        </p:nvSpPr>
        <p:spPr bwMode="auto">
          <a:xfrm>
            <a:off x="2514600" y="1728788"/>
            <a:ext cx="4038600" cy="1041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lnSpc>
                <a:spcPct val="30000"/>
              </a:lnSpc>
              <a:spcBef>
                <a:spcPts val="1400"/>
              </a:spcBef>
            </a:pPr>
            <a:endParaRPr lang="en-US">
              <a:solidFill>
                <a:schemeClr val="tx1"/>
              </a:solidFill>
              <a:cs typeface="Arial" charset="0"/>
            </a:endParaRPr>
          </a:p>
          <a:p>
            <a:pPr marL="39688" algn="ctr">
              <a:lnSpc>
                <a:spcPct val="30000"/>
              </a:lnSpc>
              <a:spcBef>
                <a:spcPts val="1400"/>
              </a:spcBef>
            </a:pPr>
            <a:r>
              <a:rPr lang="en-US" b="1">
                <a:solidFill>
                  <a:schemeClr val="tx1"/>
                </a:solidFill>
                <a:cs typeface="Arial" charset="0"/>
              </a:rPr>
              <a:t>Higher value</a:t>
            </a:r>
            <a:r>
              <a:rPr lang="en-US">
                <a:solidFill>
                  <a:schemeClr val="tx1"/>
                </a:solidFill>
                <a:cs typeface="Arial" charset="0"/>
              </a:rPr>
              <a:t>   </a:t>
            </a:r>
          </a:p>
          <a:p>
            <a:pPr marL="39688" algn="ctr">
              <a:lnSpc>
                <a:spcPct val="30000"/>
              </a:lnSpc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for organic coffee</a:t>
            </a:r>
          </a:p>
        </p:txBody>
      </p:sp>
      <p:sp>
        <p:nvSpPr>
          <p:cNvPr id="18439" name="Rectangle 8"/>
          <p:cNvSpPr>
            <a:spLocks/>
          </p:cNvSpPr>
          <p:nvPr/>
        </p:nvSpPr>
        <p:spPr bwMode="auto">
          <a:xfrm>
            <a:off x="0" y="6324600"/>
            <a:ext cx="91440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050"/>
              </a:spcBef>
            </a:pPr>
            <a:r>
              <a:rPr lang="en-US" sz="1800">
                <a:solidFill>
                  <a:srgbClr val="FFFFFF"/>
                </a:solidFill>
                <a:latin typeface="Lucida Grande" charset="0"/>
                <a:sym typeface="Lucida Grande" charset="0"/>
              </a:rPr>
              <a:t>Financial and Social Incentives Are Better Aligned</a:t>
            </a:r>
          </a:p>
        </p:txBody>
      </p:sp>
      <p:sp>
        <p:nvSpPr>
          <p:cNvPr id="18440" name="Rectangle 9"/>
          <p:cNvSpPr>
            <a:spLocks/>
          </p:cNvSpPr>
          <p:nvPr/>
        </p:nvSpPr>
        <p:spPr bwMode="auto">
          <a:xfrm>
            <a:off x="5867400" y="3341688"/>
            <a:ext cx="2971800" cy="1041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lnSpc>
                <a:spcPct val="30000"/>
              </a:lnSpc>
              <a:spcBef>
                <a:spcPts val="1400"/>
              </a:spcBef>
            </a:pPr>
            <a:endParaRPr lang="en-US">
              <a:solidFill>
                <a:schemeClr val="tx1"/>
              </a:solidFill>
              <a:cs typeface="Arial" charset="0"/>
            </a:endParaRPr>
          </a:p>
          <a:p>
            <a:pPr marL="39688">
              <a:lnSpc>
                <a:spcPct val="30000"/>
              </a:lnSpc>
              <a:spcBef>
                <a:spcPts val="1400"/>
              </a:spcBef>
            </a:pPr>
            <a:r>
              <a:rPr lang="en-US" b="1">
                <a:solidFill>
                  <a:schemeClr val="tx1"/>
                </a:solidFill>
                <a:cs typeface="Arial" charset="0"/>
              </a:rPr>
              <a:t>Better life</a:t>
            </a:r>
            <a:r>
              <a:rPr lang="en-US">
                <a:solidFill>
                  <a:schemeClr val="tx1"/>
                </a:solidFill>
                <a:cs typeface="Arial" charset="0"/>
              </a:rPr>
              <a:t>   </a:t>
            </a:r>
          </a:p>
          <a:p>
            <a:pPr marL="39688">
              <a:lnSpc>
                <a:spcPct val="30000"/>
              </a:lnSpc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for family farmers</a:t>
            </a:r>
          </a:p>
        </p:txBody>
      </p:sp>
      <p:sp>
        <p:nvSpPr>
          <p:cNvPr id="18441" name="Rectangle 10"/>
          <p:cNvSpPr>
            <a:spLocks/>
          </p:cNvSpPr>
          <p:nvPr/>
        </p:nvSpPr>
        <p:spPr bwMode="auto">
          <a:xfrm>
            <a:off x="1219200" y="3341688"/>
            <a:ext cx="2209800" cy="1041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lnSpc>
                <a:spcPct val="30000"/>
              </a:lnSpc>
              <a:spcBef>
                <a:spcPts val="1400"/>
              </a:spcBef>
            </a:pPr>
            <a:endParaRPr lang="en-US">
              <a:solidFill>
                <a:schemeClr val="tx1"/>
              </a:solidFill>
              <a:cs typeface="Arial" charset="0"/>
            </a:endParaRPr>
          </a:p>
          <a:p>
            <a:pPr marL="39688">
              <a:lnSpc>
                <a:spcPct val="30000"/>
              </a:lnSpc>
              <a:spcBef>
                <a:spcPts val="1400"/>
              </a:spcBef>
            </a:pPr>
            <a:r>
              <a:rPr lang="en-US" b="1">
                <a:solidFill>
                  <a:schemeClr val="tx1"/>
                </a:solidFill>
                <a:cs typeface="Arial" charset="0"/>
              </a:rPr>
              <a:t>Better coffee</a:t>
            </a:r>
            <a:r>
              <a:rPr lang="en-US">
                <a:solidFill>
                  <a:schemeClr val="tx1"/>
                </a:solidFill>
                <a:cs typeface="Arial" charset="0"/>
              </a:rPr>
              <a:t>      </a:t>
            </a:r>
          </a:p>
          <a:p>
            <a:pPr marL="39688">
              <a:lnSpc>
                <a:spcPct val="30000"/>
              </a:lnSpc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for customers</a:t>
            </a:r>
          </a:p>
        </p:txBody>
      </p:sp>
      <p:sp>
        <p:nvSpPr>
          <p:cNvPr id="18442" name="Rectangle 11"/>
          <p:cNvSpPr>
            <a:spLocks/>
          </p:cNvSpPr>
          <p:nvPr/>
        </p:nvSpPr>
        <p:spPr bwMode="auto">
          <a:xfrm>
            <a:off x="2819400" y="4995863"/>
            <a:ext cx="3352800" cy="9779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lnSpc>
                <a:spcPct val="30000"/>
              </a:lnSpc>
              <a:spcBef>
                <a:spcPts val="700"/>
              </a:spcBef>
            </a:pPr>
            <a:endParaRPr lang="en-US" sz="1200" b="1">
              <a:solidFill>
                <a:schemeClr val="tx1"/>
              </a:solidFill>
              <a:cs typeface="Arial" charset="0"/>
            </a:endParaRPr>
          </a:p>
          <a:p>
            <a:pPr marL="39688" algn="ctr">
              <a:lnSpc>
                <a:spcPct val="30000"/>
              </a:lnSpc>
              <a:spcBef>
                <a:spcPts val="1400"/>
              </a:spcBef>
            </a:pPr>
            <a:r>
              <a:rPr lang="en-US" b="1">
                <a:solidFill>
                  <a:schemeClr val="tx1"/>
                </a:solidFill>
                <a:cs typeface="Arial" charset="0"/>
              </a:rPr>
              <a:t>More sustainable</a:t>
            </a:r>
            <a:endParaRPr lang="en-US">
              <a:solidFill>
                <a:schemeClr val="tx1"/>
              </a:solidFill>
              <a:cs typeface="Arial" charset="0"/>
            </a:endParaRPr>
          </a:p>
          <a:p>
            <a:pPr marL="39688" algn="ctr">
              <a:lnSpc>
                <a:spcPct val="30000"/>
              </a:lnSpc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organic production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1371600"/>
            <a:ext cx="9144000" cy="4724400"/>
            <a:chOff x="0" y="0"/>
            <a:chExt cx="5760" cy="2976"/>
          </a:xfrm>
        </p:grpSpPr>
        <p:sp>
          <p:nvSpPr>
            <p:cNvPr id="19462" name="Rectangle 2"/>
            <p:cNvSpPr>
              <a:spLocks/>
            </p:cNvSpPr>
            <p:nvPr/>
          </p:nvSpPr>
          <p:spPr bwMode="auto">
            <a:xfrm>
              <a:off x="0" y="0"/>
              <a:ext cx="5760" cy="29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6C1003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3" name="Rectangle 3"/>
            <p:cNvSpPr>
              <a:spLocks/>
            </p:cNvSpPr>
            <p:nvPr/>
          </p:nvSpPr>
          <p:spPr bwMode="auto">
            <a:xfrm>
              <a:off x="0" y="0"/>
              <a:ext cx="5760" cy="29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19459" name="Rectangle 4"/>
          <p:cNvSpPr>
            <a:spLocks/>
          </p:cNvSpPr>
          <p:nvPr/>
        </p:nvSpPr>
        <p:spPr bwMode="auto">
          <a:xfrm>
            <a:off x="-38100" y="415925"/>
            <a:ext cx="914400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2350"/>
              </a:spcBef>
            </a:pPr>
            <a:r>
              <a:rPr lang="en-US" sz="3600">
                <a:solidFill>
                  <a:srgbClr val="FFFFFF"/>
                </a:solidFill>
                <a:latin typeface="Lucida Grande" charset="0"/>
                <a:sym typeface="Lucida Grande" charset="0"/>
              </a:rPr>
              <a:t>Investment</a:t>
            </a:r>
          </a:p>
        </p:txBody>
      </p:sp>
      <p:sp>
        <p:nvSpPr>
          <p:cNvPr id="19460" name="Rectangle 5"/>
          <p:cNvSpPr>
            <a:spLocks/>
          </p:cNvSpPr>
          <p:nvPr/>
        </p:nvSpPr>
        <p:spPr bwMode="auto">
          <a:xfrm>
            <a:off x="685800" y="1752600"/>
            <a:ext cx="8001000" cy="38100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1100"/>
              </a:spcBef>
            </a:pPr>
            <a:r>
              <a:rPr lang="en-US" sz="2000" b="1">
                <a:solidFill>
                  <a:schemeClr val="tx1"/>
                </a:solidFill>
                <a:cs typeface="Arial" charset="0"/>
              </a:rPr>
              <a:t>Incorporated as a California C-Corp with co-op bylaws in 2001.</a:t>
            </a: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 algn="ctr">
              <a:spcBef>
                <a:spcPts val="1100"/>
              </a:spcBef>
            </a:pPr>
            <a:r>
              <a:rPr lang="en-US" sz="2000" b="1">
                <a:solidFill>
                  <a:schemeClr val="tx1"/>
                </a:solidFill>
                <a:cs typeface="Arial" charset="0"/>
              </a:rPr>
              <a:t>Launched U.S. Sales in 2006 with member investment:</a:t>
            </a:r>
          </a:p>
          <a:p>
            <a:pPr>
              <a:spcBef>
                <a:spcPts val="1100"/>
              </a:spcBef>
            </a:pPr>
            <a:endParaRPr lang="en-US" sz="2000" b="1">
              <a:solidFill>
                <a:schemeClr val="tx1"/>
              </a:solidFill>
              <a:cs typeface="Arial" charset="0"/>
            </a:endParaRPr>
          </a:p>
          <a:p>
            <a:pPr>
              <a:spcBef>
                <a:spcPts val="110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	2005: </a:t>
            </a:r>
            <a:r>
              <a:rPr lang="en-US" sz="2000" u="sng">
                <a:solidFill>
                  <a:schemeClr val="tx1"/>
                </a:solidFill>
                <a:cs typeface="Arial" charset="0"/>
              </a:rPr>
              <a:t>Membership Shares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: $2,500 cash (each) = $12,500</a:t>
            </a:r>
          </a:p>
          <a:p>
            <a:pPr>
              <a:spcBef>
                <a:spcPts val="110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	2006: </a:t>
            </a:r>
            <a:r>
              <a:rPr lang="en-US" sz="2000" u="sng">
                <a:solidFill>
                  <a:schemeClr val="tx1"/>
                </a:solidFill>
                <a:cs typeface="Arial" charset="0"/>
              </a:rPr>
              <a:t>Preferred Shares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: $20,000 of coffee (each) = $100,000</a:t>
            </a:r>
          </a:p>
          <a:p>
            <a:pPr>
              <a:spcBef>
                <a:spcPts val="110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	2007: </a:t>
            </a:r>
            <a:r>
              <a:rPr lang="en-US" sz="2000" u="sng">
                <a:solidFill>
                  <a:schemeClr val="tx1"/>
                </a:solidFill>
                <a:cs typeface="Arial" charset="0"/>
              </a:rPr>
              <a:t>Additional Preferred Shares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, members: $50,000 </a:t>
            </a:r>
          </a:p>
          <a:p>
            <a:pPr>
              <a:spcBef>
                <a:spcPts val="110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	2008: </a:t>
            </a:r>
            <a:r>
              <a:rPr lang="en-US" sz="2000" u="sng">
                <a:solidFill>
                  <a:schemeClr val="tx1"/>
                </a:solidFill>
                <a:cs typeface="Arial" charset="0"/>
              </a:rPr>
              <a:t>Additional Member Loans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: $50,000</a:t>
            </a:r>
          </a:p>
          <a:p>
            <a:pPr>
              <a:spcBef>
                <a:spcPts val="110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	2011: </a:t>
            </a:r>
            <a:r>
              <a:rPr lang="en-US" sz="2000" u="sng">
                <a:solidFill>
                  <a:schemeClr val="tx1"/>
                </a:solidFill>
                <a:cs typeface="Arial" charset="0"/>
              </a:rPr>
              <a:t>Unsecured Loan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, Untours Foundation: $50,000</a:t>
            </a:r>
          </a:p>
          <a:p>
            <a:pPr>
              <a:spcBef>
                <a:spcPts val="110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	Total Investment over 5 years = </a:t>
            </a:r>
            <a:r>
              <a:rPr lang="en-US" sz="2000" b="1">
                <a:solidFill>
                  <a:schemeClr val="tx1"/>
                </a:solidFill>
                <a:cs typeface="Arial" charset="0"/>
              </a:rPr>
              <a:t>$262,500 </a:t>
            </a:r>
          </a:p>
          <a:p>
            <a:pPr>
              <a:spcBef>
                <a:spcPts val="1100"/>
              </a:spcBef>
            </a:pP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>
              <a:spcBef>
                <a:spcPts val="1100"/>
              </a:spcBef>
            </a:pPr>
            <a:endParaRPr lang="en-US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0" y="6243638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algn="ctr">
              <a:spcBef>
                <a:spcPts val="1050"/>
              </a:spcBef>
            </a:pPr>
            <a:r>
              <a:rPr lang="en-US" sz="1800">
                <a:solidFill>
                  <a:srgbClr val="FFFFFF"/>
                </a:solidFill>
                <a:latin typeface="Lucida Grande" charset="0"/>
                <a:sym typeface="Lucida Grande" charset="0"/>
              </a:rPr>
              <a:t>PACHA REMAINS 100% FARMER-OWNED &amp; CONTROLLED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1371600"/>
            <a:ext cx="9144000" cy="4724400"/>
            <a:chOff x="0" y="0"/>
            <a:chExt cx="5760" cy="2976"/>
          </a:xfrm>
        </p:grpSpPr>
        <p:sp>
          <p:nvSpPr>
            <p:cNvPr id="20494" name="Rectangle 2"/>
            <p:cNvSpPr>
              <a:spLocks/>
            </p:cNvSpPr>
            <p:nvPr/>
          </p:nvSpPr>
          <p:spPr bwMode="auto">
            <a:xfrm>
              <a:off x="0" y="0"/>
              <a:ext cx="5760" cy="29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6C1003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495" name="Rectangle 3"/>
            <p:cNvSpPr>
              <a:spLocks/>
            </p:cNvSpPr>
            <p:nvPr/>
          </p:nvSpPr>
          <p:spPr bwMode="auto">
            <a:xfrm>
              <a:off x="0" y="0"/>
              <a:ext cx="5760" cy="29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20483" name="Rectangle 4"/>
          <p:cNvSpPr>
            <a:spLocks/>
          </p:cNvSpPr>
          <p:nvPr/>
        </p:nvSpPr>
        <p:spPr bwMode="auto">
          <a:xfrm>
            <a:off x="-38100" y="415925"/>
            <a:ext cx="914400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2350"/>
              </a:spcBef>
            </a:pPr>
            <a:r>
              <a:rPr lang="en-US" sz="3600">
                <a:solidFill>
                  <a:srgbClr val="FFFFFF"/>
                </a:solidFill>
                <a:latin typeface="Lucida Grande" charset="0"/>
                <a:sym typeface="Lucida Grande" charset="0"/>
              </a:rPr>
              <a:t>Challenges &amp; Lessons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0" y="6243638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8" algn="ctr">
              <a:spcBef>
                <a:spcPts val="1050"/>
              </a:spcBef>
            </a:pPr>
            <a:r>
              <a:rPr lang="en-US" sz="1800">
                <a:solidFill>
                  <a:srgbClr val="FFFFFF"/>
                </a:solidFill>
                <a:latin typeface="Lucida Grande" charset="0"/>
                <a:sym typeface="Lucida Grande" charset="0"/>
              </a:rPr>
              <a:t>Keep Overhead Low &amp; Retain Ownership </a:t>
            </a: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685800" y="1981200"/>
            <a:ext cx="3657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Traditional investors typically seek fast growth with a clear exit strategy.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4876800" y="1981200"/>
            <a:ext cx="3657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Farmers don’t need an exit and generally cannot afford fast growth. Find alternatives.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685800" y="3244850"/>
            <a:ext cx="3657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Grants from multi-lateral organizations, like the World Bank, will not fund operations. 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20488" name="TextBox 10"/>
          <p:cNvSpPr txBox="1">
            <a:spLocks noChangeArrowheads="1"/>
          </p:cNvSpPr>
          <p:nvPr/>
        </p:nvSpPr>
        <p:spPr bwMode="auto">
          <a:xfrm>
            <a:off x="4876800" y="3200400"/>
            <a:ext cx="3657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However, they can be a source of funds for information technology investment.</a:t>
            </a:r>
          </a:p>
        </p:txBody>
      </p:sp>
      <p:sp>
        <p:nvSpPr>
          <p:cNvPr id="20489" name="TextBox 11"/>
          <p:cNvSpPr txBox="1">
            <a:spLocks noChangeArrowheads="1"/>
          </p:cNvSpPr>
          <p:nvPr/>
        </p:nvSpPr>
        <p:spPr bwMode="auto">
          <a:xfrm>
            <a:off x="685800" y="4419600"/>
            <a:ext cx="3657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Farmers are poor; investment will be difficult to secure. Invest carefully. Grow slow. 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20490" name="TextBox 12"/>
          <p:cNvSpPr txBox="1">
            <a:spLocks noChangeArrowheads="1"/>
          </p:cNvSpPr>
          <p:nvPr/>
        </p:nvSpPr>
        <p:spPr bwMode="auto">
          <a:xfrm>
            <a:off x="4876800" y="4419600"/>
            <a:ext cx="3657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Be creative. Embed incentive plans to invest (like matching funds from foundations). 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20491" name="Notched Right Arrow 14"/>
          <p:cNvSpPr>
            <a:spLocks noChangeArrowheads="1"/>
          </p:cNvSpPr>
          <p:nvPr/>
        </p:nvSpPr>
        <p:spPr bwMode="auto">
          <a:xfrm>
            <a:off x="4191000" y="2286000"/>
            <a:ext cx="457200" cy="3810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Notched Right Arrow 15"/>
          <p:cNvSpPr>
            <a:spLocks noChangeArrowheads="1"/>
          </p:cNvSpPr>
          <p:nvPr/>
        </p:nvSpPr>
        <p:spPr bwMode="auto">
          <a:xfrm>
            <a:off x="4191000" y="3505200"/>
            <a:ext cx="457200" cy="3810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Notched Right Arrow 16"/>
          <p:cNvSpPr>
            <a:spLocks noChangeArrowheads="1"/>
          </p:cNvSpPr>
          <p:nvPr/>
        </p:nvSpPr>
        <p:spPr bwMode="auto">
          <a:xfrm>
            <a:off x="4191000" y="4648200"/>
            <a:ext cx="457200" cy="3810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/>
          </p:cNvSpPr>
          <p:nvPr/>
        </p:nvSpPr>
        <p:spPr bwMode="auto">
          <a:xfrm>
            <a:off x="0" y="623888"/>
            <a:ext cx="91440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2800"/>
              </a:spcBef>
            </a:pPr>
            <a:endParaRPr lang="en-US" sz="32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1507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733800"/>
            <a:ext cx="182880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733800"/>
            <a:ext cx="182880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733800"/>
            <a:ext cx="182880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33800"/>
            <a:ext cx="182880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3733800"/>
            <a:ext cx="182880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512" name="Rectangle 9"/>
          <p:cNvSpPr>
            <a:spLocks/>
          </p:cNvSpPr>
          <p:nvPr/>
        </p:nvSpPr>
        <p:spPr bwMode="auto">
          <a:xfrm>
            <a:off x="-1588" y="5791200"/>
            <a:ext cx="91455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 sz="2800">
                <a:solidFill>
                  <a:srgbClr val="FFFFFF"/>
                </a:solidFill>
                <a:latin typeface="Lucida Grande" charset="0"/>
                <a:sym typeface="Lucida Grande" charset="0"/>
              </a:rPr>
              <a:t>Invest in Family Farmers Around the World.</a:t>
            </a:r>
          </a:p>
        </p:txBody>
      </p:sp>
      <p:sp>
        <p:nvSpPr>
          <p:cNvPr id="21513" name="TextBox 14"/>
          <p:cNvSpPr txBox="1">
            <a:spLocks noChangeArrowheads="1"/>
          </p:cNvSpPr>
          <p:nvPr/>
        </p:nvSpPr>
        <p:spPr bwMode="auto">
          <a:xfrm>
            <a:off x="0" y="6272213"/>
            <a:ext cx="9144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latin typeface="Lucida Grande" charset="0"/>
                <a:sym typeface="Lucida Grande" charset="0"/>
              </a:rPr>
              <a:t>C.S.A.’s = Micro-Loans + Direct Trade with Farmers. </a:t>
            </a:r>
          </a:p>
          <a:p>
            <a:pPr algn="ctr"/>
            <a:endParaRPr lang="en-US"/>
          </a:p>
        </p:txBody>
      </p:sp>
      <p:pic>
        <p:nvPicPr>
          <p:cNvPr id="21514" name="Picture 15" descr="CoffeeCSAorg KO.eps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838200"/>
            <a:ext cx="26670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W:\Photos &amp; Video\PROJECTS WE FUND\Borrowers\Guayaki\Guayaki-Logo_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590800"/>
            <a:ext cx="3048000" cy="304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057400" y="685800"/>
            <a:ext cx="51680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pc="-150" dirty="0" smtClean="0">
                <a:solidFill>
                  <a:schemeClr val="accent3">
                    <a:lumMod val="75000"/>
                  </a:schemeClr>
                </a:solidFill>
                <a:latin typeface="Gill Sans"/>
              </a:rPr>
              <a:t>PATH to FINANCING</a:t>
            </a:r>
            <a:endParaRPr lang="en-US" sz="4400" spc="-150" dirty="0">
              <a:solidFill>
                <a:schemeClr val="accent3">
                  <a:lumMod val="75000"/>
                </a:schemeClr>
              </a:solidFill>
              <a:latin typeface="Gill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838200" y="838200"/>
            <a:ext cx="4079875" cy="1143000"/>
            <a:chOff x="2286000" y="1981199"/>
            <a:chExt cx="4895850" cy="1371600"/>
          </a:xfrm>
        </p:grpSpPr>
        <p:pic>
          <p:nvPicPr>
            <p:cNvPr id="1026" name="Picture 2" descr="C:\Users\melinda.cheel\Desktop\Hub 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1981199"/>
              <a:ext cx="1371600" cy="1371600"/>
            </a:xfrm>
            <a:prstGeom prst="rect">
              <a:avLst/>
            </a:prstGeom>
            <a:noFill/>
          </p:spPr>
        </p:pic>
        <p:pic>
          <p:nvPicPr>
            <p:cNvPr id="6" name="Picture 5" descr="rsf_social_finance_2L_rg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2088" y="2133600"/>
              <a:ext cx="3009762" cy="1146963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057400" y="2819400"/>
            <a:ext cx="51680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pc="-150" dirty="0" smtClean="0">
                <a:solidFill>
                  <a:schemeClr val="accent3">
                    <a:lumMod val="75000"/>
                  </a:schemeClr>
                </a:solidFill>
                <a:latin typeface="Gill Sans"/>
              </a:rPr>
              <a:t>PATH to FINANCING</a:t>
            </a:r>
            <a:endParaRPr lang="en-US" sz="4400" spc="-150" dirty="0">
              <a:solidFill>
                <a:schemeClr val="accent3">
                  <a:lumMod val="75000"/>
                </a:schemeClr>
              </a:solidFill>
              <a:latin typeface="Gill Sans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1267810" y="4648201"/>
            <a:ext cx="6275990" cy="1252471"/>
            <a:chOff x="1267810" y="4648201"/>
            <a:chExt cx="6275990" cy="1252471"/>
          </a:xfrm>
        </p:grpSpPr>
        <p:pic>
          <p:nvPicPr>
            <p:cNvPr id="7" name="Picture 8" descr="Evergreen Logo (color, '04)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1267810" y="5130641"/>
              <a:ext cx="1721500" cy="770031"/>
            </a:xfrm>
            <a:prstGeom prst="rect">
              <a:avLst/>
            </a:prstGeom>
            <a:noFill/>
          </p:spPr>
        </p:pic>
        <p:pic>
          <p:nvPicPr>
            <p:cNvPr id="1028" name="Picture 4" descr="C:\Users\melinda.cheel\Desktop\Numi logo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60507" y="5105401"/>
              <a:ext cx="1660303" cy="736760"/>
            </a:xfrm>
            <a:prstGeom prst="rect">
              <a:avLst/>
            </a:prstGeom>
            <a:noFill/>
          </p:spPr>
        </p:pic>
        <p:pic>
          <p:nvPicPr>
            <p:cNvPr id="17" name="Picture 3" descr="W:\Photos &amp; Video\PROJECTS WE FUND\Borrowers\Guayaki\Guayaki-Logo_0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72810" y="4648201"/>
              <a:ext cx="1244442" cy="1244442"/>
            </a:xfrm>
            <a:prstGeom prst="rect">
              <a:avLst/>
            </a:prstGeom>
            <a:noFill/>
          </p:spPr>
        </p:pic>
        <p:pic>
          <p:nvPicPr>
            <p:cNvPr id="11" name="Picture 3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77000" y="4800600"/>
              <a:ext cx="1066800" cy="1066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Yosemite Falls Shot - Yosemite Stock (smaller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438" y="1447800"/>
            <a:ext cx="335756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IMG0003_01 (smaller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447800"/>
            <a:ext cx="32924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Evergreen Logo (color, '04)"/>
          <p:cNvPicPr>
            <a:picLocks noGrp="1" noChangeAspect="1" noChangeArrowheads="1"/>
          </p:cNvPicPr>
          <p:nvPr>
            <p:ph type="title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581400" y="173038"/>
            <a:ext cx="1912938" cy="8556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Gill Sans"/>
              </a:rPr>
              <a:t>The Evergreen Lodge</a:t>
            </a:r>
          </a:p>
        </p:txBody>
      </p:sp>
      <p:pic>
        <p:nvPicPr>
          <p:cNvPr id="4099" name="Picture 6" descr="Evergreen Logo (color, '0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90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461963" y="5670550"/>
            <a:ext cx="3879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atin typeface="Gill Sans"/>
              </a:rPr>
              <a:t>Historic Yosemite Tourist Resort</a:t>
            </a:r>
          </a:p>
        </p:txBody>
      </p:sp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152400" y="1690688"/>
            <a:ext cx="883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latin typeface="Gill Sans"/>
              </a:rPr>
              <a:t>A For Profit Social Enterprise…</a:t>
            </a:r>
          </a:p>
        </p:txBody>
      </p:sp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4805363" y="5656263"/>
            <a:ext cx="387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atin typeface="Gill Sans"/>
              </a:rPr>
              <a:t>Youth Employment Program</a:t>
            </a:r>
          </a:p>
        </p:txBody>
      </p:sp>
      <p:pic>
        <p:nvPicPr>
          <p:cNvPr id="4103" name="Picture 13" descr="lgphoto_lodgeatnight"/>
          <p:cNvPicPr>
            <a:picLocks noChangeAspect="1" noChangeArrowheads="1"/>
          </p:cNvPicPr>
          <p:nvPr/>
        </p:nvPicPr>
        <p:blipFill>
          <a:blip r:embed="rId4" cstate="print"/>
          <a:srcRect b="15211"/>
          <a:stretch>
            <a:fillRect/>
          </a:stretch>
        </p:blipFill>
        <p:spPr bwMode="auto">
          <a:xfrm>
            <a:off x="457200" y="2901950"/>
            <a:ext cx="3886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4" descr="darvin waiting"/>
          <p:cNvPicPr>
            <a:picLocks noChangeAspect="1" noChangeArrowheads="1"/>
          </p:cNvPicPr>
          <p:nvPr/>
        </p:nvPicPr>
        <p:blipFill>
          <a:blip r:embed="rId5" cstate="print"/>
          <a:srcRect t="7973"/>
          <a:stretch>
            <a:fillRect/>
          </a:stretch>
        </p:blipFill>
        <p:spPr bwMode="auto">
          <a:xfrm>
            <a:off x="4800600" y="2895600"/>
            <a:ext cx="38862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Gill Sans"/>
              </a:rPr>
              <a:t>Social Enterprise Model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685800" y="2362200"/>
            <a:ext cx="3505200" cy="381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400" b="0" dirty="0">
                <a:latin typeface="Gill Sans" pitchFamily="34" charset="0"/>
              </a:rPr>
              <a:t>Develop &amp; Manage Premier Yosemite Destination Resort</a:t>
            </a:r>
          </a:p>
          <a:p>
            <a:pPr marL="457200" indent="-457200">
              <a:spcBef>
                <a:spcPct val="20000"/>
              </a:spcBef>
            </a:pPr>
            <a:endParaRPr lang="en-US" sz="1400" b="0" dirty="0">
              <a:latin typeface="Gill Sans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400" b="0" dirty="0">
                <a:latin typeface="Gill Sans" pitchFamily="34" charset="0"/>
              </a:rPr>
              <a:t>Fully Fund Social Program from Lodge Profits </a:t>
            </a:r>
          </a:p>
          <a:p>
            <a:pPr marL="457200" indent="-457200">
              <a:spcBef>
                <a:spcPct val="20000"/>
              </a:spcBef>
            </a:pPr>
            <a:endParaRPr lang="en-US" sz="1400" b="0" dirty="0">
              <a:latin typeface="Gill Sans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400" b="0" dirty="0">
                <a:latin typeface="Gill Sans" pitchFamily="34" charset="0"/>
              </a:rPr>
              <a:t>Equity structure</a:t>
            </a:r>
          </a:p>
          <a:p>
            <a:pPr marL="914400" lvl="1" indent="-457200">
              <a:spcBef>
                <a:spcPct val="20000"/>
              </a:spcBef>
              <a:buFont typeface="Arial" charset="0"/>
              <a:buChar char="•"/>
            </a:pPr>
            <a:r>
              <a:rPr lang="en-US" sz="1400" b="0" dirty="0">
                <a:latin typeface="Gill Sans" pitchFamily="34" charset="0"/>
              </a:rPr>
              <a:t>15-20% total return</a:t>
            </a:r>
          </a:p>
          <a:p>
            <a:pPr marL="914400" lvl="1" indent="-457200">
              <a:spcBef>
                <a:spcPct val="20000"/>
              </a:spcBef>
              <a:buFont typeface="Arial" charset="0"/>
              <a:buChar char="•"/>
            </a:pPr>
            <a:r>
              <a:rPr lang="en-US" sz="1400" b="0" dirty="0">
                <a:latin typeface="Gill Sans" pitchFamily="34" charset="0"/>
              </a:rPr>
              <a:t>9% preferred return</a:t>
            </a:r>
          </a:p>
          <a:p>
            <a:pPr marL="914400" lvl="1" indent="-457200">
              <a:spcBef>
                <a:spcPct val="20000"/>
              </a:spcBef>
              <a:buFont typeface="Arial" charset="0"/>
              <a:buChar char="•"/>
            </a:pPr>
            <a:r>
              <a:rPr lang="en-US" sz="1400" b="0" dirty="0">
                <a:latin typeface="Gill Sans" pitchFamily="34" charset="0"/>
              </a:rPr>
              <a:t>60% of excess cash flow</a:t>
            </a:r>
          </a:p>
          <a:p>
            <a:pPr marL="914400" lvl="1" indent="-457200">
              <a:spcBef>
                <a:spcPct val="20000"/>
              </a:spcBef>
              <a:buFont typeface="Arial" charset="0"/>
              <a:buChar char="•"/>
            </a:pPr>
            <a:r>
              <a:rPr lang="en-US" sz="1400" b="0" dirty="0">
                <a:latin typeface="Gill Sans" pitchFamily="34" charset="0"/>
              </a:rPr>
              <a:t>Designed for long term hold with return of capital via refinancing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None/>
            </a:pPr>
            <a:endParaRPr lang="en-US" b="0" dirty="0">
              <a:latin typeface="Gill Sans" pitchFamily="34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685800" y="1828800"/>
            <a:ext cx="3505200" cy="533400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solidFill>
                  <a:schemeClr val="bg1"/>
                </a:solidFill>
                <a:latin typeface="Gill Sans" pitchFamily="34" charset="0"/>
              </a:rPr>
              <a:t>Business Model</a:t>
            </a: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4953000" y="2362200"/>
            <a:ext cx="3505200" cy="381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400" b="0" dirty="0">
                <a:latin typeface="Gill Sans" pitchFamily="34" charset="0"/>
              </a:rPr>
              <a:t>Support at-risk Bay Area youth in developing stable, rewarding careers and lives by providing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</a:pPr>
            <a:endParaRPr lang="en-US" sz="1400" b="0" dirty="0">
              <a:latin typeface="Gill Sans" pitchFamily="34" charset="0"/>
            </a:endParaRPr>
          </a:p>
          <a:p>
            <a:pPr marL="749300" lvl="1" indent="-292100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1400" b="0" dirty="0">
                <a:latin typeface="Gill Sans" pitchFamily="34" charset="0"/>
              </a:rPr>
              <a:t>Career-oriented training and work experience</a:t>
            </a:r>
          </a:p>
          <a:p>
            <a:pPr marL="749300" lvl="1" indent="-292100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1400" b="0" dirty="0">
                <a:latin typeface="Gill Sans" pitchFamily="34" charset="0"/>
              </a:rPr>
              <a:t>Strong social service support</a:t>
            </a:r>
          </a:p>
          <a:p>
            <a:pPr marL="749300" lvl="1" indent="-292100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1400" b="0" dirty="0">
                <a:latin typeface="Gill Sans" pitchFamily="34" charset="0"/>
              </a:rPr>
              <a:t>Multi-faceted outdoor recreational program</a:t>
            </a:r>
          </a:p>
          <a:p>
            <a:pPr marL="749300" lvl="1" indent="-292100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1400" b="0" dirty="0">
                <a:latin typeface="Gill Sans" pitchFamily="34" charset="0"/>
              </a:rPr>
              <a:t>Healthy community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</a:pPr>
            <a:endParaRPr lang="en-US" sz="1600" b="0" dirty="0">
              <a:latin typeface="Gill Sans" pitchFamily="34" charset="0"/>
            </a:endParaRP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4953000" y="1828800"/>
            <a:ext cx="3505200" cy="533400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solidFill>
                  <a:schemeClr val="bg1"/>
                </a:solidFill>
                <a:latin typeface="Gill Sans" pitchFamily="34" charset="0"/>
              </a:rPr>
              <a:t>Social Program</a:t>
            </a:r>
          </a:p>
        </p:txBody>
      </p:sp>
      <p:pic>
        <p:nvPicPr>
          <p:cNvPr id="5127" name="Picture 10" descr="Evergreen Logo (color, '0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90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Gill Sans"/>
              </a:rPr>
              <a:t>Before Expansion (2002)</a:t>
            </a:r>
          </a:p>
        </p:txBody>
      </p:sp>
      <p:pic>
        <p:nvPicPr>
          <p:cNvPr id="6147" name="Picture 4" descr="P1010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2745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P10100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790950"/>
            <a:ext cx="3589338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17-Cabin I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371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Evergreen Logo (color, '04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228600"/>
            <a:ext cx="990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801641" y="1816100"/>
            <a:ext cx="14542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Gill Sans"/>
              </a:rPr>
              <a:t>18 Cabin </a:t>
            </a:r>
          </a:p>
          <a:p>
            <a:pPr algn="ctr">
              <a:defRPr/>
            </a:pPr>
            <a:r>
              <a:rPr lang="en-US" dirty="0">
                <a:latin typeface="Gill Sans"/>
              </a:rPr>
              <a:t>Seasonal </a:t>
            </a:r>
          </a:p>
          <a:p>
            <a:pPr algn="ctr">
              <a:defRPr/>
            </a:pPr>
            <a:r>
              <a:rPr lang="en-US" dirty="0">
                <a:latin typeface="Gill Sans"/>
              </a:rPr>
              <a:t>Mom &amp; Pop </a:t>
            </a:r>
          </a:p>
          <a:p>
            <a:pPr algn="ctr">
              <a:defRPr/>
            </a:pPr>
            <a:r>
              <a:rPr lang="en-US" dirty="0">
                <a:latin typeface="Gill Sans"/>
              </a:rPr>
              <a:t>Motel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Gill Sans"/>
              </a:rPr>
              <a:t>1</a:t>
            </a:r>
            <a:r>
              <a:rPr lang="en-US" sz="3200" baseline="30000" dirty="0" smtClean="0">
                <a:latin typeface="Gill Sans"/>
              </a:rPr>
              <a:t>st</a:t>
            </a:r>
            <a:r>
              <a:rPr lang="en-US" sz="3200" dirty="0" smtClean="0">
                <a:latin typeface="Gill Sans"/>
              </a:rPr>
              <a:t> Expansion (2004)</a:t>
            </a:r>
          </a:p>
        </p:txBody>
      </p:sp>
      <p:pic>
        <p:nvPicPr>
          <p:cNvPr id="7171" name="Picture 4" descr="Evergreen Logo (color, '0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90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Final Site 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6325" y="1355725"/>
            <a:ext cx="6989763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lgphoto_cabindeckatsunset"/>
          <p:cNvPicPr>
            <a:picLocks noChangeAspect="1" noChangeArrowheads="1"/>
          </p:cNvPicPr>
          <p:nvPr/>
        </p:nvPicPr>
        <p:blipFill>
          <a:blip r:embed="rId3" cstate="print"/>
          <a:srcRect t="2364" b="16072"/>
          <a:stretch>
            <a:fillRect/>
          </a:stretch>
        </p:blipFill>
        <p:spPr bwMode="auto">
          <a:xfrm>
            <a:off x="4764088" y="1239838"/>
            <a:ext cx="39862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Gill Sans"/>
              </a:rPr>
              <a:t>After 1</a:t>
            </a:r>
            <a:r>
              <a:rPr lang="en-US" sz="3200" baseline="30000" dirty="0" smtClean="0">
                <a:latin typeface="Gill Sans"/>
              </a:rPr>
              <a:t>st</a:t>
            </a:r>
            <a:r>
              <a:rPr lang="en-US" sz="3200" dirty="0" smtClean="0">
                <a:latin typeface="Gill Sans"/>
              </a:rPr>
              <a:t> Expansion</a:t>
            </a:r>
          </a:p>
        </p:txBody>
      </p:sp>
      <p:pic>
        <p:nvPicPr>
          <p:cNvPr id="8196" name="Picture 6" descr="Evergreen Logo (color, '04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990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cabin interior 9563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800" y="4159250"/>
            <a:ext cx="398621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Cottage_Deck"/>
          <p:cNvPicPr>
            <a:picLocks noChangeAspect="1" noChangeArrowheads="1"/>
          </p:cNvPicPr>
          <p:nvPr/>
        </p:nvPicPr>
        <p:blipFill>
          <a:blip r:embed="rId6" cstate="print"/>
          <a:srcRect b="11375"/>
          <a:stretch>
            <a:fillRect/>
          </a:stretch>
        </p:blipFill>
        <p:spPr bwMode="auto">
          <a:xfrm>
            <a:off x="423863" y="1239838"/>
            <a:ext cx="3987800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C:\Users\Lee\Desktop\Photos\Pro photos (2004)\Mid-sized photos\recreation building - Mid Res.jpg"/>
          <p:cNvPicPr>
            <a:picLocks noChangeAspect="1" noChangeArrowheads="1"/>
          </p:cNvPicPr>
          <p:nvPr/>
        </p:nvPicPr>
        <p:blipFill>
          <a:blip r:embed="rId7" cstate="print"/>
          <a:srcRect b="16907"/>
          <a:stretch>
            <a:fillRect/>
          </a:stretch>
        </p:blipFill>
        <p:spPr bwMode="auto">
          <a:xfrm>
            <a:off x="4764088" y="4167188"/>
            <a:ext cx="39862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877</Words>
  <Application>Microsoft Office PowerPoint</Application>
  <PresentationFormat>On-screen Show (4:3)</PresentationFormat>
  <Paragraphs>235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The Evergreen Lodge</vt:lpstr>
      <vt:lpstr>Social Enterprise Model</vt:lpstr>
      <vt:lpstr>Before Expansion (2002)</vt:lpstr>
      <vt:lpstr>1st Expansion (2004)</vt:lpstr>
      <vt:lpstr>After 1st Expansion</vt:lpstr>
      <vt:lpstr>2nd Expansion (2009)</vt:lpstr>
      <vt:lpstr>After 2nd Expansion</vt:lpstr>
      <vt:lpstr>Post Expansion Business Update</vt:lpstr>
      <vt:lpstr>Post Expansion Youth Program Update</vt:lpstr>
      <vt:lpstr>Financing #1 – Acquisition (2001)</vt:lpstr>
      <vt:lpstr>Financing #2 – 1st Expansion (2003)</vt:lpstr>
      <vt:lpstr>Financing #3 – Cost Overrun (2004)</vt:lpstr>
      <vt:lpstr>Financing #4 – 2nd Expansion (2008)</vt:lpstr>
      <vt:lpstr>Total Financing</vt:lpstr>
      <vt:lpstr>Refinancing (2011)</vt:lpstr>
      <vt:lpstr>Slide 20</vt:lpstr>
      <vt:lpstr>Visit Yosemite!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RSF Social Finance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 to Financing</dc:title>
  <dc:creator>melinda.cheel</dc:creator>
  <cp:lastModifiedBy>melinda.cheel</cp:lastModifiedBy>
  <cp:revision>17</cp:revision>
  <dcterms:created xsi:type="dcterms:W3CDTF">2011-11-02T22:20:05Z</dcterms:created>
  <dcterms:modified xsi:type="dcterms:W3CDTF">2011-11-03T17:23:18Z</dcterms:modified>
</cp:coreProperties>
</file>